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66" r:id="rId4"/>
    <p:sldId id="274" r:id="rId5"/>
    <p:sldId id="267" r:id="rId6"/>
    <p:sldId id="268" r:id="rId7"/>
    <p:sldId id="276" r:id="rId8"/>
    <p:sldId id="277" r:id="rId9"/>
    <p:sldId id="271" r:id="rId10"/>
    <p:sldId id="275" r:id="rId11"/>
    <p:sldId id="269" r:id="rId12"/>
    <p:sldId id="272" r:id="rId13"/>
  </p:sldIdLst>
  <p:sldSz cx="18288000" cy="10287000"/>
  <p:notesSz cx="6858000" cy="9144000"/>
  <p:embeddedFontLst>
    <p:embeddedFont>
      <p:font typeface="UD丸ゴ_ラージ（N仕様） Bold" panose="020B0600070205080204" charset="-128"/>
      <p:regular r:id="rId15"/>
    </p:embeddedFont>
    <p:embeddedFont>
      <p:font typeface="游ゴシック" panose="020B0400000000000000" pitchFamily="50" charset="-128"/>
      <p:regular r:id="rId16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omoyoshi ohno" initials="to" lastIdx="1" clrIdx="0">
    <p:extLst>
      <p:ext uri="{19B8F6BF-5375-455C-9EA6-DF929625EA0E}">
        <p15:presenceInfo xmlns:p15="http://schemas.microsoft.com/office/powerpoint/2012/main" userId="fa986f4cd0ac7fb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EAC"/>
    <a:srgbClr val="FF5757"/>
    <a:srgbClr val="2622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75" d="100"/>
          <a:sy n="75" d="100"/>
        </p:scale>
        <p:origin x="54" y="-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5-12-13T22:09:15.777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png>
</file>

<file path=ppt/media/image2.svg>
</file>

<file path=ppt/media/image3.png>
</file>

<file path=ppt/media/image4.sv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9118D2-DD69-40DB-AF21-997DB0A057FC}" type="datetimeFigureOut">
              <a:rPr kumimoji="1" lang="ja-JP" altLang="en-US" smtClean="0"/>
              <a:t>2025/12/13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E095D3-4658-4BEA-A4EE-1D6DF1A36F7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7440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095D3-4658-4BEA-A4EE-1D6DF1A36F7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32659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42F9D2-37F6-027B-A460-6A00D67A8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9DB82B7F-FFF2-2385-425E-50C8A545C6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5B152FBA-90C2-C34D-5B30-82F199989E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SLA</a:t>
            </a:r>
            <a:r>
              <a:rPr kumimoji="1" lang="ja-JP" altLang="en-US" dirty="0"/>
              <a:t>閲覧以外にいい感じの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5F530FC-62DF-281C-94C1-BA886897EE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095D3-4658-4BEA-A4EE-1D6DF1A36F7C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40839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095D3-4658-4BEA-A4EE-1D6DF1A36F7C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2386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SLA</a:t>
            </a:r>
            <a:r>
              <a:rPr kumimoji="1" lang="ja-JP" altLang="en-US" dirty="0"/>
              <a:t>閲覧以外にいい感じの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095D3-4658-4BEA-A4EE-1D6DF1A36F7C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5010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8727C-EB8B-4506-0AC4-DCBCDAC668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2E6DB7E5-2A6B-87CA-2C69-CB00E29E60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046871A4-AC53-7B09-83D1-998292A56E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631B98F-D505-88C0-C645-9984D154BD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095D3-4658-4BEA-A4EE-1D6DF1A36F7C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743749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EF9B6C-5575-5A35-3494-8C5DED13F9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1CD0885D-97C4-ABA1-26BC-F75B6E3678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0175737B-24FB-3741-6D71-87681C66DE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207C6B5-1E4C-C423-DB8B-511965A900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095D3-4658-4BEA-A4EE-1D6DF1A36F7C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66744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5D99BC-B0BF-1049-C190-24870A7CB9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1E6E41DD-7EAF-4D0C-88BF-A53D5D29FE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4EA4AC2A-0F77-9C66-CF51-AC7AAB69A9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FCCA5AD-7E90-F000-E83B-F9CC6BD484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095D3-4658-4BEA-A4EE-1D6DF1A36F7C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7199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2F6668-58B6-3289-BCC0-F5B234CF5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9A72ACF5-483A-0AB8-3224-D439CA0FC0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83F429DE-FB62-0C6E-3386-E21BC47747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b="1" dirty="0">
                <a:ln w="0">
                  <a:noFill/>
                </a:ln>
                <a:solidFill>
                  <a:srgbClr val="FF0000"/>
                </a:solidFill>
              </a:rPr>
              <a:t>オペレーションのチームへはメンバー追加は必須。</a:t>
            </a:r>
            <a:endParaRPr kumimoji="1" lang="en-US" altLang="ja-JP" b="1" dirty="0">
              <a:ln w="0">
                <a:noFill/>
              </a:ln>
              <a:solidFill>
                <a:srgbClr val="FF0000"/>
              </a:solidFill>
            </a:endParaRPr>
          </a:p>
          <a:p>
            <a:endParaRPr kumimoji="1" lang="ja-JP" alt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E77E70A-8081-AFB2-1AC7-5D6CEE23AD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095D3-4658-4BEA-A4EE-1D6DF1A36F7C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60364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CB512F-9298-DAD3-96AF-3105F3804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45EC9CE4-D5A3-9A9B-6978-BD71803F4E0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F57CE79D-DC3D-BCC6-D1BC-76E33CB1673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1327237-9339-0F24-4B76-7A5B1DA23D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095D3-4658-4BEA-A4EE-1D6DF1A36F7C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27941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B4FCE4-C242-AE91-1026-41A794F13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F3F5BC54-6BAD-EAD2-35EC-DD04F6E687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479B75FE-76F3-39E9-3C45-90F0391A37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/>
              <a:t>SLA</a:t>
            </a:r>
            <a:r>
              <a:rPr kumimoji="1" lang="ja-JP" altLang="en-US" dirty="0"/>
              <a:t>閲覧以外にいい感じの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3AF9A08-830B-47CC-4FA2-A232135170E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E095D3-4658-4BEA-A4EE-1D6DF1A36F7C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7218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comments" Target="../comments/comment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239750" y="4067390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/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6" name="TextBox 6"/>
          <p:cNvSpPr txBox="1"/>
          <p:nvPr/>
        </p:nvSpPr>
        <p:spPr>
          <a:xfrm>
            <a:off x="8031775" y="2387972"/>
            <a:ext cx="3611031" cy="5175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sz="2999" b="1" spc="260" dirty="0">
                <a:solidFill>
                  <a:srgbClr val="0161AD"/>
                </a:solidFill>
                <a:latin typeface="UD丸ゴ_ラージ（N仕様） Bold"/>
                <a:ea typeface="UD丸ゴ_ラージ（N仕様） Bold"/>
                <a:cs typeface="UD丸ゴ_ラージ（N仕様） Bold"/>
                <a:sym typeface="UD丸ゴ_ラージ（N仕様） Bold"/>
              </a:rPr>
              <a:t>株式会社</a:t>
            </a:r>
            <a:r>
              <a:rPr lang="en-US" altLang="ja-JP" sz="2999" b="1" spc="260" dirty="0">
                <a:solidFill>
                  <a:srgbClr val="0161AD"/>
                </a:solidFill>
                <a:latin typeface="UD丸ゴ_ラージ（N仕様） Bold"/>
                <a:ea typeface="UD丸ゴ_ラージ（N仕様） Bold"/>
                <a:cs typeface="UD丸ゴ_ラージ（N仕様） Bold"/>
                <a:sym typeface="UD丸ゴ_ラージ（N仕様） Bold"/>
              </a:rPr>
              <a:t>Brillio</a:t>
            </a:r>
            <a:endParaRPr lang="en-US" sz="2999" b="1" spc="260" dirty="0">
              <a:solidFill>
                <a:srgbClr val="0161AD"/>
              </a:solidFill>
              <a:latin typeface="UD丸ゴ_ラージ（N仕様） Bold"/>
              <a:ea typeface="UD丸ゴ_ラージ（N仕様） Bold"/>
              <a:cs typeface="UD丸ゴ_ラージ（N仕様） Bold"/>
              <a:sym typeface="UD丸ゴ_ラージ（N仕様） Bold"/>
            </a:endParaRPr>
          </a:p>
        </p:txBody>
      </p:sp>
      <p:sp>
        <p:nvSpPr>
          <p:cNvPr id="8" name="TextBox 16">
            <a:extLst>
              <a:ext uri="{FF2B5EF4-FFF2-40B4-BE49-F238E27FC236}">
                <a16:creationId xmlns:a16="http://schemas.microsoft.com/office/drawing/2014/main" id="{35696CF6-A573-63A3-99C3-DC9FA3887247}"/>
              </a:ext>
            </a:extLst>
          </p:cNvPr>
          <p:cNvSpPr txBox="1"/>
          <p:nvPr/>
        </p:nvSpPr>
        <p:spPr>
          <a:xfrm>
            <a:off x="4336715" y="3163104"/>
            <a:ext cx="11001149" cy="125675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en-US" sz="4400" b="1" spc="350" dirty="0">
                <a:solidFill>
                  <a:srgbClr val="262262"/>
                </a:solidFill>
                <a:latin typeface="+mj-ea"/>
                <a:ea typeface="+mj-ea"/>
                <a:cs typeface="UD丸ゴ_ラージ（N仕様） Semi-Bold"/>
                <a:sym typeface="UD丸ゴ_ラージ（N仕様） Semi-Bold"/>
              </a:rPr>
              <a:t>JSM &amp;</a:t>
            </a:r>
            <a:r>
              <a:rPr lang="ja-JP" altLang="en-US" sz="4400" b="1" spc="350" dirty="0">
                <a:solidFill>
                  <a:srgbClr val="262262"/>
                </a:solidFill>
                <a:latin typeface="+mj-ea"/>
                <a:ea typeface="+mj-ea"/>
                <a:cs typeface="UD丸ゴ_ラージ（N仕様） Semi-Bold"/>
                <a:sym typeface="UD丸ゴ_ラージ（N仕様） Semi-Bold"/>
              </a:rPr>
              <a:t> オペレーション（</a:t>
            </a:r>
            <a:r>
              <a:rPr lang="en-US" altLang="ja-JP" sz="4400" b="1" spc="350" dirty="0">
                <a:solidFill>
                  <a:srgbClr val="262262"/>
                </a:solidFill>
                <a:latin typeface="+mj-ea"/>
                <a:ea typeface="+mj-ea"/>
                <a:cs typeface="UD丸ゴ_ラージ（N仕様） Semi-Bold"/>
                <a:sym typeface="UD丸ゴ_ラージ（N仕様） Semi-Bold"/>
              </a:rPr>
              <a:t>opsgenie</a:t>
            </a:r>
            <a:r>
              <a:rPr lang="ja-JP" altLang="en-US" sz="4400" b="1" spc="350" dirty="0">
                <a:solidFill>
                  <a:srgbClr val="262262"/>
                </a:solidFill>
                <a:latin typeface="+mj-ea"/>
                <a:ea typeface="+mj-ea"/>
                <a:cs typeface="UD丸ゴ_ラージ（N仕様） Semi-Bold"/>
                <a:sym typeface="UD丸ゴ_ラージ（N仕様） Semi-Bold"/>
              </a:rPr>
              <a:t>）統合に</a:t>
            </a:r>
            <a:endParaRPr lang="en-US" altLang="ja-JP" sz="4400" b="1" spc="350" dirty="0">
              <a:solidFill>
                <a:srgbClr val="262262"/>
              </a:solidFill>
              <a:latin typeface="+mj-ea"/>
              <a:ea typeface="+mj-ea"/>
              <a:cs typeface="UD丸ゴ_ラージ（N仕様） Semi-Bold"/>
              <a:sym typeface="UD丸ゴ_ラージ（N仕様） Semi-Bold"/>
            </a:endParaRPr>
          </a:p>
          <a:p>
            <a:pPr algn="l">
              <a:lnSpc>
                <a:spcPts val="4900"/>
              </a:lnSpc>
            </a:pPr>
            <a:r>
              <a:rPr lang="ja-JP" altLang="en-US" sz="4400" b="1" spc="350" dirty="0">
                <a:solidFill>
                  <a:srgbClr val="262262"/>
                </a:solidFill>
                <a:latin typeface="+mj-ea"/>
                <a:ea typeface="+mj-ea"/>
                <a:cs typeface="UD丸ゴ_ラージ（N仕様） Semi-Bold"/>
                <a:sym typeface="UD丸ゴ_ラージ（N仕様） Semi-Bold"/>
              </a:rPr>
              <a:t>おける権限と運用の最適化</a:t>
            </a:r>
            <a:endParaRPr lang="en-US" sz="4400" b="1" spc="350" dirty="0">
              <a:solidFill>
                <a:srgbClr val="262262"/>
              </a:solidFill>
              <a:latin typeface="+mj-ea"/>
              <a:ea typeface="+mj-ea"/>
              <a:cs typeface="UD丸ゴ_ラージ（N仕様） Semi-Bold"/>
              <a:sym typeface="UD丸ゴ_ラージ（N仕様） Semi-Bold"/>
            </a:endParaRPr>
          </a:p>
        </p:txBody>
      </p:sp>
      <p:sp>
        <p:nvSpPr>
          <p:cNvPr id="9" name="TextBox 16">
            <a:extLst>
              <a:ext uri="{FF2B5EF4-FFF2-40B4-BE49-F238E27FC236}">
                <a16:creationId xmlns:a16="http://schemas.microsoft.com/office/drawing/2014/main" id="{6C4BE182-FFF2-9E4C-A8D6-7804A82425B8}"/>
              </a:ext>
            </a:extLst>
          </p:cNvPr>
          <p:cNvSpPr txBox="1"/>
          <p:nvPr/>
        </p:nvSpPr>
        <p:spPr>
          <a:xfrm>
            <a:off x="4281735" y="4964193"/>
            <a:ext cx="12101265" cy="12138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900"/>
              </a:lnSpc>
            </a:pPr>
            <a:r>
              <a:rPr lang="ja-JP" altLang="en-US" sz="3200" b="1" spc="350" dirty="0">
                <a:solidFill>
                  <a:srgbClr val="262262"/>
                </a:solidFill>
                <a:latin typeface="+mn-ea"/>
                <a:cs typeface="UD丸ゴ_ラージ（N仕様） Semi-Bold"/>
                <a:sym typeface="UD丸ゴ_ラージ（N仕様） Semi-Bold"/>
              </a:rPr>
              <a:t>複雑な概念の整理と、自動化されたワークフロー</a:t>
            </a:r>
            <a:endParaRPr lang="en-US" altLang="ja-JP" sz="3200" b="1" spc="350" dirty="0">
              <a:solidFill>
                <a:srgbClr val="262262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algn="l">
              <a:lnSpc>
                <a:spcPts val="4900"/>
              </a:lnSpc>
            </a:pPr>
            <a:r>
              <a:rPr lang="ja-JP" altLang="en-US" sz="3200" b="1" spc="350" dirty="0">
                <a:solidFill>
                  <a:srgbClr val="262262"/>
                </a:solidFill>
                <a:latin typeface="+mn-ea"/>
                <a:cs typeface="UD丸ゴ_ラージ（N仕様） Semi-Bold"/>
                <a:sym typeface="UD丸ゴ_ラージ（N仕様） Semi-Bold"/>
              </a:rPr>
              <a:t>の実現について</a:t>
            </a:r>
            <a:endParaRPr lang="en-US" sz="3200" b="1" spc="350" dirty="0">
              <a:solidFill>
                <a:srgbClr val="262262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A927FE-7D0D-DFDE-92C8-9A0EB1A83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EDF9DAC-1B97-2B5E-CB19-5AA682BF0976}"/>
              </a:ext>
            </a:extLst>
          </p:cNvPr>
          <p:cNvSpPr/>
          <p:nvPr/>
        </p:nvSpPr>
        <p:spPr>
          <a:xfrm>
            <a:off x="13239750" y="4067390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D523BC1-CC16-B88F-489D-E5BB78B0F067}"/>
              </a:ext>
            </a:extLst>
          </p:cNvPr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15BF1CAA-0B82-B34F-3FAB-4931E6D89869}"/>
              </a:ext>
            </a:extLst>
          </p:cNvPr>
          <p:cNvGrpSpPr/>
          <p:nvPr/>
        </p:nvGrpSpPr>
        <p:grpSpPr>
          <a:xfrm>
            <a:off x="381000" y="-716570"/>
            <a:ext cx="17526000" cy="10646122"/>
            <a:chOff x="0" y="-295275"/>
            <a:chExt cx="4615901" cy="280391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5162534-1EDB-5A3A-95DE-5C31D63D8C59}"/>
                </a:ext>
              </a:extLst>
            </p:cNvPr>
            <p:cNvSpPr/>
            <p:nvPr/>
          </p:nvSpPr>
          <p:spPr>
            <a:xfrm>
              <a:off x="0" y="0"/>
              <a:ext cx="4615901" cy="2508642"/>
            </a:xfrm>
            <a:custGeom>
              <a:avLst/>
              <a:gdLst/>
              <a:ahLst/>
              <a:cxnLst/>
              <a:rect l="l" t="t" r="r" b="b"/>
              <a:pathLst>
                <a:path w="4615901" h="2508642">
                  <a:moveTo>
                    <a:pt x="22529" y="0"/>
                  </a:moveTo>
                  <a:lnTo>
                    <a:pt x="4593372" y="0"/>
                  </a:lnTo>
                  <a:cubicBezTo>
                    <a:pt x="4599348" y="0"/>
                    <a:pt x="4605078" y="2374"/>
                    <a:pt x="4609303" y="6599"/>
                  </a:cubicBezTo>
                  <a:cubicBezTo>
                    <a:pt x="4613528" y="10823"/>
                    <a:pt x="4615901" y="16554"/>
                    <a:pt x="4615901" y="22529"/>
                  </a:cubicBezTo>
                  <a:lnTo>
                    <a:pt x="4615901" y="2486113"/>
                  </a:lnTo>
                  <a:cubicBezTo>
                    <a:pt x="4615901" y="2492088"/>
                    <a:pt x="4613528" y="2497819"/>
                    <a:pt x="4609303" y="2502044"/>
                  </a:cubicBezTo>
                  <a:cubicBezTo>
                    <a:pt x="4605078" y="2506269"/>
                    <a:pt x="4599348" y="2508642"/>
                    <a:pt x="4593372" y="2508642"/>
                  </a:cubicBezTo>
                  <a:lnTo>
                    <a:pt x="22529" y="2508642"/>
                  </a:lnTo>
                  <a:cubicBezTo>
                    <a:pt x="16554" y="2508642"/>
                    <a:pt x="10823" y="2506269"/>
                    <a:pt x="6599" y="2502044"/>
                  </a:cubicBezTo>
                  <a:cubicBezTo>
                    <a:pt x="2374" y="2497819"/>
                    <a:pt x="0" y="2492088"/>
                    <a:pt x="0" y="2486113"/>
                  </a:cubicBezTo>
                  <a:lnTo>
                    <a:pt x="0" y="22529"/>
                  </a:lnTo>
                  <a:cubicBezTo>
                    <a:pt x="0" y="16554"/>
                    <a:pt x="2374" y="10823"/>
                    <a:pt x="6599" y="6599"/>
                  </a:cubicBezTo>
                  <a:cubicBezTo>
                    <a:pt x="10823" y="2374"/>
                    <a:pt x="16554" y="0"/>
                    <a:pt x="22529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F01B0B98-893C-5630-65D2-1E0BE20F5C8D}"/>
                </a:ext>
              </a:extLst>
            </p:cNvPr>
            <p:cNvSpPr txBox="1"/>
            <p:nvPr/>
          </p:nvSpPr>
          <p:spPr>
            <a:xfrm>
              <a:off x="0" y="-295275"/>
              <a:ext cx="4615901" cy="2803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1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41" name="四角形: 角を丸くする 140">
            <a:extLst>
              <a:ext uri="{FF2B5EF4-FFF2-40B4-BE49-F238E27FC236}">
                <a16:creationId xmlns:a16="http://schemas.microsoft.com/office/drawing/2014/main" id="{548CD659-4E9F-171E-DD09-17C606E8C522}"/>
              </a:ext>
            </a:extLst>
          </p:cNvPr>
          <p:cNvSpPr/>
          <p:nvPr/>
        </p:nvSpPr>
        <p:spPr>
          <a:xfrm>
            <a:off x="5896240" y="6134100"/>
            <a:ext cx="8811801" cy="1651294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7" name="Group 7">
            <a:extLst>
              <a:ext uri="{FF2B5EF4-FFF2-40B4-BE49-F238E27FC236}">
                <a16:creationId xmlns:a16="http://schemas.microsoft.com/office/drawing/2014/main" id="{F613A0A4-8DCF-2039-3BD1-89CE022CA70C}"/>
              </a:ext>
            </a:extLst>
          </p:cNvPr>
          <p:cNvGrpSpPr/>
          <p:nvPr/>
        </p:nvGrpSpPr>
        <p:grpSpPr>
          <a:xfrm rot="2700000">
            <a:off x="1109142" y="914250"/>
            <a:ext cx="1086471" cy="1086263"/>
            <a:chOff x="0" y="0"/>
            <a:chExt cx="439097" cy="439012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0E574336-A7FF-83CF-8EBE-6FC725EA9071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C0B83938-5D48-D58E-CF0B-52E656ED5797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4D9B34B2-EDC0-0866-4427-13E584C47E8A}"/>
              </a:ext>
            </a:extLst>
          </p:cNvPr>
          <p:cNvGrpSpPr/>
          <p:nvPr/>
        </p:nvGrpSpPr>
        <p:grpSpPr>
          <a:xfrm rot="2700000">
            <a:off x="990600" y="914250"/>
            <a:ext cx="1086471" cy="1086263"/>
            <a:chOff x="0" y="0"/>
            <a:chExt cx="439097" cy="439012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6F93CA3D-0E4C-1EC7-12CB-DB929D54D529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20A9D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446B9408-9E21-98F1-3406-A2E3328F1EB8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13" name="AutoShape 13">
            <a:extLst>
              <a:ext uri="{FF2B5EF4-FFF2-40B4-BE49-F238E27FC236}">
                <a16:creationId xmlns:a16="http://schemas.microsoft.com/office/drawing/2014/main" id="{43516491-9EE7-092C-5D4F-54F79B741D2F}"/>
              </a:ext>
            </a:extLst>
          </p:cNvPr>
          <p:cNvSpPr/>
          <p:nvPr/>
        </p:nvSpPr>
        <p:spPr>
          <a:xfrm>
            <a:off x="781050" y="2210003"/>
            <a:ext cx="16725900" cy="0"/>
          </a:xfrm>
          <a:prstGeom prst="line">
            <a:avLst/>
          </a:prstGeom>
          <a:ln w="19050" cap="flat">
            <a:solidFill>
              <a:srgbClr val="DDE0E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C4B23293-D3F8-4311-8003-EE3AC12F2AD7}"/>
              </a:ext>
            </a:extLst>
          </p:cNvPr>
          <p:cNvSpPr txBox="1"/>
          <p:nvPr/>
        </p:nvSpPr>
        <p:spPr>
          <a:xfrm>
            <a:off x="998462" y="1153881"/>
            <a:ext cx="1070745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888" b="1" spc="58" dirty="0">
                <a:solidFill>
                  <a:srgbClr val="FFFFFF"/>
                </a:solidFill>
                <a:latin typeface="+mn-ea"/>
                <a:cs typeface="UD丸ゴ_ラージ（N仕様） Bold"/>
                <a:sym typeface="UD丸ゴ_ラージ（N仕様） Bold"/>
              </a:rPr>
              <a:t>09</a:t>
            </a:r>
          </a:p>
        </p:txBody>
      </p:sp>
      <p:sp>
        <p:nvSpPr>
          <p:cNvPr id="155" name="四角形: 角を丸くする 154">
            <a:extLst>
              <a:ext uri="{FF2B5EF4-FFF2-40B4-BE49-F238E27FC236}">
                <a16:creationId xmlns:a16="http://schemas.microsoft.com/office/drawing/2014/main" id="{D978EE8D-7D49-C2DE-D6C6-F28D65782FE9}"/>
              </a:ext>
            </a:extLst>
          </p:cNvPr>
          <p:cNvSpPr/>
          <p:nvPr/>
        </p:nvSpPr>
        <p:spPr>
          <a:xfrm>
            <a:off x="5896240" y="7990625"/>
            <a:ext cx="8811801" cy="172281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3548FF4B-F1F9-049D-93DD-4029384B11FA}"/>
              </a:ext>
            </a:extLst>
          </p:cNvPr>
          <p:cNvSpPr txBox="1"/>
          <p:nvPr/>
        </p:nvSpPr>
        <p:spPr>
          <a:xfrm>
            <a:off x="2405162" y="962614"/>
            <a:ext cx="1550183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altLang="ja-JP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JSM</a:t>
            </a: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と</a:t>
            </a:r>
            <a:r>
              <a:rPr lang="en-US" altLang="ja-JP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Operations</a:t>
            </a: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の連携フロー</a:t>
            </a:r>
            <a:endParaRPr lang="en-US" sz="6499" b="1" spc="649" dirty="0">
              <a:solidFill>
                <a:srgbClr val="262262"/>
              </a:solidFill>
              <a:latin typeface="+mj-ea"/>
              <a:ea typeface="+mj-ea"/>
              <a:cs typeface="UD丸ゴ_ラージ（N仕様） Bold"/>
              <a:sym typeface="UD丸ゴ_ラージ（N仕様） Bold"/>
            </a:endParaRP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2B7A9F6A-833A-1A9E-0A6F-B5DD02C3BFB9}"/>
              </a:ext>
            </a:extLst>
          </p:cNvPr>
          <p:cNvCxnSpPr>
            <a:cxnSpLocks/>
          </p:cNvCxnSpPr>
          <p:nvPr/>
        </p:nvCxnSpPr>
        <p:spPr>
          <a:xfrm>
            <a:off x="1122332" y="3543300"/>
            <a:ext cx="15565467" cy="0"/>
          </a:xfrm>
          <a:prstGeom prst="line">
            <a:avLst/>
          </a:prstGeom>
          <a:ln w="63500" cmpd="dbl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ADB10600-97CB-3ED6-5D06-E447A5C16DD7}"/>
              </a:ext>
            </a:extLst>
          </p:cNvPr>
          <p:cNvCxnSpPr>
            <a:cxnSpLocks/>
          </p:cNvCxnSpPr>
          <p:nvPr/>
        </p:nvCxnSpPr>
        <p:spPr>
          <a:xfrm>
            <a:off x="1122332" y="5666933"/>
            <a:ext cx="15565467" cy="15265"/>
          </a:xfrm>
          <a:prstGeom prst="line">
            <a:avLst/>
          </a:prstGeom>
          <a:ln w="63500" cmpd="dbl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0DECACD0-4379-D8DB-7A55-3527DDB25021}"/>
              </a:ext>
            </a:extLst>
          </p:cNvPr>
          <p:cNvCxnSpPr>
            <a:cxnSpLocks/>
            <a:stCxn id="61" idx="2"/>
          </p:cNvCxnSpPr>
          <p:nvPr/>
        </p:nvCxnSpPr>
        <p:spPr>
          <a:xfrm>
            <a:off x="2241997" y="3067151"/>
            <a:ext cx="0" cy="672454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141AA896-F06B-A5E1-D72B-ECA5B349CCA2}"/>
              </a:ext>
            </a:extLst>
          </p:cNvPr>
          <p:cNvCxnSpPr>
            <a:cxnSpLocks/>
            <a:stCxn id="65" idx="2"/>
          </p:cNvCxnSpPr>
          <p:nvPr/>
        </p:nvCxnSpPr>
        <p:spPr>
          <a:xfrm>
            <a:off x="6269470" y="3067151"/>
            <a:ext cx="17431" cy="672454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線コネクタ 55">
            <a:extLst>
              <a:ext uri="{FF2B5EF4-FFF2-40B4-BE49-F238E27FC236}">
                <a16:creationId xmlns:a16="http://schemas.microsoft.com/office/drawing/2014/main" id="{751A9218-F445-A4DA-84B6-75A32D588EE6}"/>
              </a:ext>
            </a:extLst>
          </p:cNvPr>
          <p:cNvCxnSpPr>
            <a:cxnSpLocks/>
          </p:cNvCxnSpPr>
          <p:nvPr/>
        </p:nvCxnSpPr>
        <p:spPr>
          <a:xfrm>
            <a:off x="16687800" y="3162300"/>
            <a:ext cx="0" cy="6629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四角形: 角を丸くする 59">
            <a:extLst>
              <a:ext uri="{FF2B5EF4-FFF2-40B4-BE49-F238E27FC236}">
                <a16:creationId xmlns:a16="http://schemas.microsoft.com/office/drawing/2014/main" id="{AB9EB772-4993-631F-3EB0-725287EACE20}"/>
              </a:ext>
            </a:extLst>
          </p:cNvPr>
          <p:cNvSpPr/>
          <p:nvPr/>
        </p:nvSpPr>
        <p:spPr>
          <a:xfrm>
            <a:off x="1122333" y="2473400"/>
            <a:ext cx="2274193" cy="61023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id="{DE3EA05C-C3C0-69EA-C096-4D8FF67C5E92}"/>
              </a:ext>
            </a:extLst>
          </p:cNvPr>
          <p:cNvSpPr txBox="1"/>
          <p:nvPr/>
        </p:nvSpPr>
        <p:spPr>
          <a:xfrm>
            <a:off x="762000" y="2482376"/>
            <a:ext cx="295999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600" b="1" dirty="0"/>
              <a:t>監視ツール</a:t>
            </a:r>
            <a:endParaRPr kumimoji="1" lang="en-US" altLang="ja-JP" sz="1600" b="1" dirty="0"/>
          </a:p>
          <a:p>
            <a:pPr algn="ctr"/>
            <a:r>
              <a:rPr kumimoji="1" lang="ja-JP" altLang="en-US" sz="1600" b="1" dirty="0"/>
              <a:t>（</a:t>
            </a:r>
            <a:r>
              <a:rPr kumimoji="1" lang="en-US" altLang="ja-JP" sz="1600" b="1" dirty="0"/>
              <a:t>Zabbix / CloudWatch</a:t>
            </a:r>
            <a:r>
              <a:rPr kumimoji="1" lang="ja-JP" altLang="en-US" sz="1600" b="1" dirty="0"/>
              <a:t>等）</a:t>
            </a:r>
          </a:p>
        </p:txBody>
      </p:sp>
      <p:sp>
        <p:nvSpPr>
          <p:cNvPr id="64" name="四角形: 角を丸くする 63">
            <a:extLst>
              <a:ext uri="{FF2B5EF4-FFF2-40B4-BE49-F238E27FC236}">
                <a16:creationId xmlns:a16="http://schemas.microsoft.com/office/drawing/2014/main" id="{3D6E86ED-14CF-0F2D-0F69-F4A4C9A10C53}"/>
              </a:ext>
            </a:extLst>
          </p:cNvPr>
          <p:cNvSpPr/>
          <p:nvPr/>
        </p:nvSpPr>
        <p:spPr>
          <a:xfrm>
            <a:off x="5149806" y="2473400"/>
            <a:ext cx="2274193" cy="61023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07450051-ABAD-70F0-A94F-3C6EE6294179}"/>
              </a:ext>
            </a:extLst>
          </p:cNvPr>
          <p:cNvSpPr txBox="1"/>
          <p:nvPr/>
        </p:nvSpPr>
        <p:spPr>
          <a:xfrm>
            <a:off x="4789473" y="2482376"/>
            <a:ext cx="295999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1600" b="1" dirty="0"/>
              <a:t>Operations</a:t>
            </a:r>
            <a:r>
              <a:rPr kumimoji="1" lang="ja-JP" altLang="en-US" sz="1600" b="1" dirty="0"/>
              <a:t>（旧</a:t>
            </a:r>
            <a:r>
              <a:rPr kumimoji="1" lang="en-US" altLang="ja-JP" sz="1600" b="1" dirty="0"/>
              <a:t>Opsgenie</a:t>
            </a:r>
            <a:r>
              <a:rPr kumimoji="1" lang="ja-JP" altLang="en-US" sz="1600" b="1" dirty="0"/>
              <a:t>）</a:t>
            </a:r>
            <a:endParaRPr kumimoji="1" lang="en-US" altLang="ja-JP" sz="1600" b="1" dirty="0"/>
          </a:p>
          <a:p>
            <a:pPr algn="ctr"/>
            <a:r>
              <a:rPr kumimoji="1" lang="ja-JP" altLang="en-US" sz="1600" b="1" dirty="0"/>
              <a:t>アラート・オンコール</a:t>
            </a:r>
          </a:p>
        </p:txBody>
      </p:sp>
      <p:sp>
        <p:nvSpPr>
          <p:cNvPr id="66" name="四角形: 角を丸くする 65">
            <a:extLst>
              <a:ext uri="{FF2B5EF4-FFF2-40B4-BE49-F238E27FC236}">
                <a16:creationId xmlns:a16="http://schemas.microsoft.com/office/drawing/2014/main" id="{24EC4204-BE9B-87E6-3B51-A2A125495EDD}"/>
              </a:ext>
            </a:extLst>
          </p:cNvPr>
          <p:cNvSpPr/>
          <p:nvPr/>
        </p:nvSpPr>
        <p:spPr>
          <a:xfrm>
            <a:off x="9032753" y="2473400"/>
            <a:ext cx="2274193" cy="61023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BBB20F25-C419-751F-9683-DCD88E5F67CD}"/>
              </a:ext>
            </a:extLst>
          </p:cNvPr>
          <p:cNvSpPr txBox="1"/>
          <p:nvPr/>
        </p:nvSpPr>
        <p:spPr>
          <a:xfrm>
            <a:off x="8672420" y="2482376"/>
            <a:ext cx="295999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1600" b="1" dirty="0"/>
              <a:t>JSM</a:t>
            </a:r>
            <a:r>
              <a:rPr kumimoji="1" lang="ja-JP" altLang="en-US" sz="1600" b="1" dirty="0"/>
              <a:t>スペース</a:t>
            </a:r>
            <a:endParaRPr kumimoji="1" lang="en-US" altLang="ja-JP" sz="1600" b="1" dirty="0"/>
          </a:p>
          <a:p>
            <a:pPr algn="ctr"/>
            <a:r>
              <a:rPr kumimoji="1" lang="ja-JP" altLang="en-US" sz="1600" b="1" dirty="0"/>
              <a:t>インシデントチケット管理</a:t>
            </a:r>
          </a:p>
        </p:txBody>
      </p:sp>
      <p:sp>
        <p:nvSpPr>
          <p:cNvPr id="68" name="四角形: 角を丸くする 67">
            <a:extLst>
              <a:ext uri="{FF2B5EF4-FFF2-40B4-BE49-F238E27FC236}">
                <a16:creationId xmlns:a16="http://schemas.microsoft.com/office/drawing/2014/main" id="{07129D50-F0F2-9E29-D961-4E72D11E3299}"/>
              </a:ext>
            </a:extLst>
          </p:cNvPr>
          <p:cNvSpPr/>
          <p:nvPr/>
        </p:nvSpPr>
        <p:spPr>
          <a:xfrm>
            <a:off x="13161933" y="2473400"/>
            <a:ext cx="2274193" cy="61023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0F6E0B9F-BD3F-A9BD-12F5-E021100ADC5C}"/>
              </a:ext>
            </a:extLst>
          </p:cNvPr>
          <p:cNvSpPr txBox="1"/>
          <p:nvPr/>
        </p:nvSpPr>
        <p:spPr>
          <a:xfrm>
            <a:off x="12801600" y="2482376"/>
            <a:ext cx="2959994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1600" b="1" dirty="0"/>
              <a:t>Automation</a:t>
            </a:r>
          </a:p>
          <a:p>
            <a:pPr algn="ctr"/>
            <a:r>
              <a:rPr kumimoji="1" lang="ja-JP" altLang="en-US" sz="1600" b="1" dirty="0"/>
              <a:t>（自動化ルール）</a:t>
            </a:r>
          </a:p>
        </p:txBody>
      </p:sp>
      <p:cxnSp>
        <p:nvCxnSpPr>
          <p:cNvPr id="72" name="直線コネクタ 71">
            <a:extLst>
              <a:ext uri="{FF2B5EF4-FFF2-40B4-BE49-F238E27FC236}">
                <a16:creationId xmlns:a16="http://schemas.microsoft.com/office/drawing/2014/main" id="{D39A02CC-82C7-065E-F0A6-3DA6102B139B}"/>
              </a:ext>
            </a:extLst>
          </p:cNvPr>
          <p:cNvCxnSpPr>
            <a:cxnSpLocks/>
            <a:stCxn id="67" idx="2"/>
          </p:cNvCxnSpPr>
          <p:nvPr/>
        </p:nvCxnSpPr>
        <p:spPr>
          <a:xfrm>
            <a:off x="10152417" y="3067151"/>
            <a:ext cx="39193" cy="672454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コネクタ 74">
            <a:extLst>
              <a:ext uri="{FF2B5EF4-FFF2-40B4-BE49-F238E27FC236}">
                <a16:creationId xmlns:a16="http://schemas.microsoft.com/office/drawing/2014/main" id="{3AD9EC88-3B40-ABC2-3CB9-35C0CB925D74}"/>
              </a:ext>
            </a:extLst>
          </p:cNvPr>
          <p:cNvCxnSpPr>
            <a:cxnSpLocks/>
            <a:stCxn id="68" idx="2"/>
          </p:cNvCxnSpPr>
          <p:nvPr/>
        </p:nvCxnSpPr>
        <p:spPr>
          <a:xfrm>
            <a:off x="14299030" y="3083638"/>
            <a:ext cx="12353" cy="670806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矢印コネクタ 81">
            <a:extLst>
              <a:ext uri="{FF2B5EF4-FFF2-40B4-BE49-F238E27FC236}">
                <a16:creationId xmlns:a16="http://schemas.microsoft.com/office/drawing/2014/main" id="{5A674D99-A3E9-F1AF-47BC-067E204D3E0E}"/>
              </a:ext>
            </a:extLst>
          </p:cNvPr>
          <p:cNvCxnSpPr>
            <a:cxnSpLocks/>
          </p:cNvCxnSpPr>
          <p:nvPr/>
        </p:nvCxnSpPr>
        <p:spPr>
          <a:xfrm>
            <a:off x="2253526" y="4067390"/>
            <a:ext cx="3994874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テキスト ボックス 83">
            <a:extLst>
              <a:ext uri="{FF2B5EF4-FFF2-40B4-BE49-F238E27FC236}">
                <a16:creationId xmlns:a16="http://schemas.microsoft.com/office/drawing/2014/main" id="{2A98FA89-2AB5-AA51-334B-B167C25EBDD3}"/>
              </a:ext>
            </a:extLst>
          </p:cNvPr>
          <p:cNvSpPr txBox="1"/>
          <p:nvPr/>
        </p:nvSpPr>
        <p:spPr>
          <a:xfrm>
            <a:off x="2895828" y="3775703"/>
            <a:ext cx="36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/>
              <a:t>アラート発報（</a:t>
            </a:r>
            <a:r>
              <a:rPr kumimoji="1" lang="en-US" altLang="ja-JP" sz="1400" b="1" dirty="0"/>
              <a:t>Integration</a:t>
            </a:r>
            <a:r>
              <a:rPr kumimoji="1" lang="ja-JP" altLang="en-US" sz="1400" b="1" dirty="0"/>
              <a:t>経由）</a:t>
            </a:r>
          </a:p>
        </p:txBody>
      </p:sp>
      <p:cxnSp>
        <p:nvCxnSpPr>
          <p:cNvPr id="85" name="直線矢印コネクタ 84">
            <a:extLst>
              <a:ext uri="{FF2B5EF4-FFF2-40B4-BE49-F238E27FC236}">
                <a16:creationId xmlns:a16="http://schemas.microsoft.com/office/drawing/2014/main" id="{76ACEE05-7825-1E63-C7B1-BEF7BA4A3EE7}"/>
              </a:ext>
            </a:extLst>
          </p:cNvPr>
          <p:cNvCxnSpPr>
            <a:cxnSpLocks/>
          </p:cNvCxnSpPr>
          <p:nvPr/>
        </p:nvCxnSpPr>
        <p:spPr>
          <a:xfrm>
            <a:off x="6248400" y="4991100"/>
            <a:ext cx="8041913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コネクタ: カギ線 86">
            <a:extLst>
              <a:ext uri="{FF2B5EF4-FFF2-40B4-BE49-F238E27FC236}">
                <a16:creationId xmlns:a16="http://schemas.microsoft.com/office/drawing/2014/main" id="{6642E61F-5B0C-E995-FB45-076AE566087D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48400" y="4392381"/>
            <a:ext cx="854866" cy="245137"/>
          </a:xfrm>
          <a:prstGeom prst="bentConnector3">
            <a:avLst>
              <a:gd name="adj1" fmla="val -1996"/>
            </a:avLst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3C298B31-63A1-C1CA-A40E-6E9B4C5CF027}"/>
              </a:ext>
            </a:extLst>
          </p:cNvPr>
          <p:cNvCxnSpPr>
            <a:cxnSpLocks/>
          </p:cNvCxnSpPr>
          <p:nvPr/>
        </p:nvCxnSpPr>
        <p:spPr>
          <a:xfrm>
            <a:off x="6286902" y="4381500"/>
            <a:ext cx="816363" cy="10881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テキスト ボックス 100">
            <a:extLst>
              <a:ext uri="{FF2B5EF4-FFF2-40B4-BE49-F238E27FC236}">
                <a16:creationId xmlns:a16="http://schemas.microsoft.com/office/drawing/2014/main" id="{9BBFCD06-A1CF-C03A-3BED-84DDDDA2087C}"/>
              </a:ext>
            </a:extLst>
          </p:cNvPr>
          <p:cNvSpPr txBox="1"/>
          <p:nvPr/>
        </p:nvSpPr>
        <p:spPr>
          <a:xfrm>
            <a:off x="6322434" y="4067390"/>
            <a:ext cx="36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/>
              <a:t>アラート作成 </a:t>
            </a:r>
            <a:r>
              <a:rPr kumimoji="1" lang="en-US" altLang="ja-JP" sz="1400" b="1" dirty="0"/>
              <a:t>&amp;</a:t>
            </a:r>
            <a:r>
              <a:rPr kumimoji="1" lang="ja-JP" altLang="en-US" sz="1400" b="1" dirty="0"/>
              <a:t> 担当チームへ通知</a:t>
            </a:r>
          </a:p>
        </p:txBody>
      </p:sp>
      <p:sp>
        <p:nvSpPr>
          <p:cNvPr id="103" name="テキスト ボックス 102">
            <a:extLst>
              <a:ext uri="{FF2B5EF4-FFF2-40B4-BE49-F238E27FC236}">
                <a16:creationId xmlns:a16="http://schemas.microsoft.com/office/drawing/2014/main" id="{6E13D010-C532-E3EF-D5C9-9AABA40B668E}"/>
              </a:ext>
            </a:extLst>
          </p:cNvPr>
          <p:cNvSpPr txBox="1"/>
          <p:nvPr/>
        </p:nvSpPr>
        <p:spPr>
          <a:xfrm>
            <a:off x="8680297" y="4606491"/>
            <a:ext cx="360720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/>
              <a:t>アラート作成イベントをトリガー</a:t>
            </a:r>
          </a:p>
        </p:txBody>
      </p:sp>
      <p:cxnSp>
        <p:nvCxnSpPr>
          <p:cNvPr id="104" name="直線矢印コネクタ 103">
            <a:extLst>
              <a:ext uri="{FF2B5EF4-FFF2-40B4-BE49-F238E27FC236}">
                <a16:creationId xmlns:a16="http://schemas.microsoft.com/office/drawing/2014/main" id="{B553D6BB-C6D2-A1EE-29F0-2F59B31F4D1F}"/>
              </a:ext>
            </a:extLst>
          </p:cNvPr>
          <p:cNvCxnSpPr>
            <a:cxnSpLocks/>
          </p:cNvCxnSpPr>
          <p:nvPr/>
        </p:nvCxnSpPr>
        <p:spPr>
          <a:xfrm flipH="1">
            <a:off x="10152417" y="5372100"/>
            <a:ext cx="4146612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テキスト ボックス 106">
            <a:extLst>
              <a:ext uri="{FF2B5EF4-FFF2-40B4-BE49-F238E27FC236}">
                <a16:creationId xmlns:a16="http://schemas.microsoft.com/office/drawing/2014/main" id="{B1EB687C-BBB0-4C14-BD23-E9BFF25D8304}"/>
              </a:ext>
            </a:extLst>
          </p:cNvPr>
          <p:cNvSpPr txBox="1"/>
          <p:nvPr/>
        </p:nvSpPr>
        <p:spPr>
          <a:xfrm>
            <a:off x="10813574" y="5034018"/>
            <a:ext cx="36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/>
              <a:t>インシデントチケット自動起票</a:t>
            </a:r>
          </a:p>
        </p:txBody>
      </p:sp>
      <p:sp>
        <p:nvSpPr>
          <p:cNvPr id="111" name="四角形: 1 つの角を丸める 110">
            <a:extLst>
              <a:ext uri="{FF2B5EF4-FFF2-40B4-BE49-F238E27FC236}">
                <a16:creationId xmlns:a16="http://schemas.microsoft.com/office/drawing/2014/main" id="{67F485DA-8D41-12FC-0453-DCF1A9135E78}"/>
              </a:ext>
            </a:extLst>
          </p:cNvPr>
          <p:cNvSpPr/>
          <p:nvPr/>
        </p:nvSpPr>
        <p:spPr>
          <a:xfrm>
            <a:off x="7010802" y="3329648"/>
            <a:ext cx="3802772" cy="363589"/>
          </a:xfrm>
          <a:prstGeom prst="round1Rect">
            <a:avLst>
              <a:gd name="adj" fmla="val 50000"/>
            </a:avLst>
          </a:prstGeom>
          <a:solidFill>
            <a:srgbClr val="FFFE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2" name="二等辺三角形 111">
            <a:extLst>
              <a:ext uri="{FF2B5EF4-FFF2-40B4-BE49-F238E27FC236}">
                <a16:creationId xmlns:a16="http://schemas.microsoft.com/office/drawing/2014/main" id="{4F3F1479-86E0-2CE0-EBAF-A572DF92F7B4}"/>
              </a:ext>
            </a:extLst>
          </p:cNvPr>
          <p:cNvSpPr/>
          <p:nvPr/>
        </p:nvSpPr>
        <p:spPr>
          <a:xfrm rot="13100661">
            <a:off x="10631172" y="3379743"/>
            <a:ext cx="195443" cy="97631"/>
          </a:xfrm>
          <a:prstGeom prst="triangle">
            <a:avLst>
              <a:gd name="adj" fmla="val 54253"/>
            </a:avLst>
          </a:prstGeom>
          <a:solidFill>
            <a:srgbClr val="FFFE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3" name="テキスト ボックス 112">
            <a:extLst>
              <a:ext uri="{FF2B5EF4-FFF2-40B4-BE49-F238E27FC236}">
                <a16:creationId xmlns:a16="http://schemas.microsoft.com/office/drawing/2014/main" id="{4B3C36A0-A0D8-8359-FA9A-D23C919FEF79}"/>
              </a:ext>
            </a:extLst>
          </p:cNvPr>
          <p:cNvSpPr txBox="1"/>
          <p:nvPr/>
        </p:nvSpPr>
        <p:spPr>
          <a:xfrm>
            <a:off x="7014766" y="3360636"/>
            <a:ext cx="36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/>
              <a:t>1. </a:t>
            </a:r>
            <a:r>
              <a:rPr kumimoji="1" lang="ja-JP" altLang="en-US" sz="1400" b="1" dirty="0"/>
              <a:t>アラート発報からチケット起票まで</a:t>
            </a:r>
          </a:p>
        </p:txBody>
      </p:sp>
      <p:sp>
        <p:nvSpPr>
          <p:cNvPr id="120" name="四角形: 1 つの角を丸める 119">
            <a:extLst>
              <a:ext uri="{FF2B5EF4-FFF2-40B4-BE49-F238E27FC236}">
                <a16:creationId xmlns:a16="http://schemas.microsoft.com/office/drawing/2014/main" id="{5691442C-5F19-89BE-61EA-721B9A4DF549}"/>
              </a:ext>
            </a:extLst>
          </p:cNvPr>
          <p:cNvSpPr/>
          <p:nvPr/>
        </p:nvSpPr>
        <p:spPr>
          <a:xfrm>
            <a:off x="6650470" y="5556273"/>
            <a:ext cx="4491078" cy="363589"/>
          </a:xfrm>
          <a:prstGeom prst="round1Rect">
            <a:avLst>
              <a:gd name="adj" fmla="val 50000"/>
            </a:avLst>
          </a:prstGeom>
          <a:solidFill>
            <a:srgbClr val="FFFE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1" name="二等辺三角形 120">
            <a:extLst>
              <a:ext uri="{FF2B5EF4-FFF2-40B4-BE49-F238E27FC236}">
                <a16:creationId xmlns:a16="http://schemas.microsoft.com/office/drawing/2014/main" id="{7A19DA78-5011-1ED7-7D0B-BFD3D6D3FFB9}"/>
              </a:ext>
            </a:extLst>
          </p:cNvPr>
          <p:cNvSpPr/>
          <p:nvPr/>
        </p:nvSpPr>
        <p:spPr>
          <a:xfrm rot="13100661">
            <a:off x="10959146" y="5606368"/>
            <a:ext cx="195443" cy="97631"/>
          </a:xfrm>
          <a:prstGeom prst="triangle">
            <a:avLst>
              <a:gd name="adj" fmla="val 54253"/>
            </a:avLst>
          </a:prstGeom>
          <a:solidFill>
            <a:srgbClr val="FFFE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2" name="テキスト ボックス 121">
            <a:extLst>
              <a:ext uri="{FF2B5EF4-FFF2-40B4-BE49-F238E27FC236}">
                <a16:creationId xmlns:a16="http://schemas.microsoft.com/office/drawing/2014/main" id="{D5E53E42-8ADD-81E3-F565-D9AF02892E81}"/>
              </a:ext>
            </a:extLst>
          </p:cNvPr>
          <p:cNvSpPr txBox="1"/>
          <p:nvPr/>
        </p:nvSpPr>
        <p:spPr>
          <a:xfrm>
            <a:off x="6653757" y="5587404"/>
            <a:ext cx="36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400" b="1" dirty="0"/>
              <a:t>2. </a:t>
            </a:r>
            <a:r>
              <a:rPr kumimoji="1" lang="ja-JP" altLang="en-US" sz="1400" b="1" dirty="0"/>
              <a:t>ステータス更新（</a:t>
            </a:r>
            <a:r>
              <a:rPr kumimoji="1" lang="en-US" altLang="ja-JP" sz="1400" b="1" dirty="0"/>
              <a:t>Automation</a:t>
            </a:r>
            <a:r>
              <a:rPr kumimoji="1" lang="ja-JP" altLang="en-US" sz="1400" b="1" dirty="0"/>
              <a:t>等で実装）</a:t>
            </a:r>
          </a:p>
        </p:txBody>
      </p:sp>
      <p:cxnSp>
        <p:nvCxnSpPr>
          <p:cNvPr id="123" name="コネクタ: カギ線 122">
            <a:extLst>
              <a:ext uri="{FF2B5EF4-FFF2-40B4-BE49-F238E27FC236}">
                <a16:creationId xmlns:a16="http://schemas.microsoft.com/office/drawing/2014/main" id="{2634771B-BB48-2E68-7308-1D79293E47C5}"/>
              </a:ext>
            </a:extLst>
          </p:cNvPr>
          <p:cNvCxnSpPr>
            <a:cxnSpLocks/>
          </p:cNvCxnSpPr>
          <p:nvPr/>
        </p:nvCxnSpPr>
        <p:spPr>
          <a:xfrm rot="10800000" flipV="1">
            <a:off x="6234307" y="6473330"/>
            <a:ext cx="854866" cy="245137"/>
          </a:xfrm>
          <a:prstGeom prst="bentConnector3">
            <a:avLst>
              <a:gd name="adj1" fmla="val -1996"/>
            </a:avLst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3C67CCEB-5623-FA5C-5EE9-148404509D22}"/>
              </a:ext>
            </a:extLst>
          </p:cNvPr>
          <p:cNvCxnSpPr>
            <a:cxnSpLocks/>
          </p:cNvCxnSpPr>
          <p:nvPr/>
        </p:nvCxnSpPr>
        <p:spPr>
          <a:xfrm>
            <a:off x="6272809" y="6462449"/>
            <a:ext cx="81636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934041FA-B507-DE6D-68A8-E10619B0A7BD}"/>
              </a:ext>
            </a:extLst>
          </p:cNvPr>
          <p:cNvSpPr txBox="1"/>
          <p:nvPr/>
        </p:nvSpPr>
        <p:spPr>
          <a:xfrm>
            <a:off x="6327420" y="6148280"/>
            <a:ext cx="36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/>
              <a:t>アラートを「承認（</a:t>
            </a:r>
            <a:r>
              <a:rPr kumimoji="1" lang="en-US" altLang="ja-JP" sz="1400" b="1" dirty="0"/>
              <a:t>Ack</a:t>
            </a:r>
            <a:r>
              <a:rPr kumimoji="1" lang="ja-JP" altLang="en-US" sz="1400" b="1" dirty="0"/>
              <a:t>）」</a:t>
            </a:r>
          </a:p>
        </p:txBody>
      </p:sp>
      <p:cxnSp>
        <p:nvCxnSpPr>
          <p:cNvPr id="132" name="直線矢印コネクタ 131">
            <a:extLst>
              <a:ext uri="{FF2B5EF4-FFF2-40B4-BE49-F238E27FC236}">
                <a16:creationId xmlns:a16="http://schemas.microsoft.com/office/drawing/2014/main" id="{BD083689-DC18-B081-5C89-2FE6EAC00A9A}"/>
              </a:ext>
            </a:extLst>
          </p:cNvPr>
          <p:cNvCxnSpPr>
            <a:cxnSpLocks/>
          </p:cNvCxnSpPr>
          <p:nvPr/>
        </p:nvCxnSpPr>
        <p:spPr>
          <a:xfrm>
            <a:off x="6283564" y="7106249"/>
            <a:ext cx="8041913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テキスト ボックス 132">
            <a:extLst>
              <a:ext uri="{FF2B5EF4-FFF2-40B4-BE49-F238E27FC236}">
                <a16:creationId xmlns:a16="http://schemas.microsoft.com/office/drawing/2014/main" id="{469AEF7B-4B82-5887-DC0C-3CCDE4782B11}"/>
              </a:ext>
            </a:extLst>
          </p:cNvPr>
          <p:cNvSpPr txBox="1"/>
          <p:nvPr/>
        </p:nvSpPr>
        <p:spPr>
          <a:xfrm>
            <a:off x="9105227" y="6733288"/>
            <a:ext cx="360720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/>
              <a:t>ステータス変更イベント</a:t>
            </a:r>
          </a:p>
        </p:txBody>
      </p:sp>
      <p:cxnSp>
        <p:nvCxnSpPr>
          <p:cNvPr id="134" name="直線矢印コネクタ 133">
            <a:extLst>
              <a:ext uri="{FF2B5EF4-FFF2-40B4-BE49-F238E27FC236}">
                <a16:creationId xmlns:a16="http://schemas.microsoft.com/office/drawing/2014/main" id="{68C4264D-2B8B-D97A-9C4E-9F8ADAF5C558}"/>
              </a:ext>
            </a:extLst>
          </p:cNvPr>
          <p:cNvCxnSpPr>
            <a:cxnSpLocks/>
          </p:cNvCxnSpPr>
          <p:nvPr/>
        </p:nvCxnSpPr>
        <p:spPr>
          <a:xfrm flipH="1">
            <a:off x="10152417" y="7636805"/>
            <a:ext cx="4173060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テキスト ボックス 136">
            <a:extLst>
              <a:ext uri="{FF2B5EF4-FFF2-40B4-BE49-F238E27FC236}">
                <a16:creationId xmlns:a16="http://schemas.microsoft.com/office/drawing/2014/main" id="{51BA5EEA-6E6F-C532-7DA8-277C076421D0}"/>
              </a:ext>
            </a:extLst>
          </p:cNvPr>
          <p:cNvSpPr txBox="1"/>
          <p:nvPr/>
        </p:nvSpPr>
        <p:spPr>
          <a:xfrm>
            <a:off x="10358373" y="7291422"/>
            <a:ext cx="36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/>
              <a:t>チケットステータスを「進行中」へ変更</a:t>
            </a:r>
          </a:p>
        </p:txBody>
      </p:sp>
      <p:sp>
        <p:nvSpPr>
          <p:cNvPr id="138" name="四角形: 1 つの角を丸める 137">
            <a:extLst>
              <a:ext uri="{FF2B5EF4-FFF2-40B4-BE49-F238E27FC236}">
                <a16:creationId xmlns:a16="http://schemas.microsoft.com/office/drawing/2014/main" id="{BE2D1684-3F9C-BBB1-FC30-DC625A3B318E}"/>
              </a:ext>
            </a:extLst>
          </p:cNvPr>
          <p:cNvSpPr/>
          <p:nvPr/>
        </p:nvSpPr>
        <p:spPr>
          <a:xfrm>
            <a:off x="15174204" y="8309943"/>
            <a:ext cx="2882201" cy="1150118"/>
          </a:xfrm>
          <a:prstGeom prst="round1Rect">
            <a:avLst>
              <a:gd name="adj" fmla="val 17310"/>
            </a:avLst>
          </a:prstGeom>
          <a:solidFill>
            <a:srgbClr val="FFFE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9" name="二等辺三角形 138">
            <a:extLst>
              <a:ext uri="{FF2B5EF4-FFF2-40B4-BE49-F238E27FC236}">
                <a16:creationId xmlns:a16="http://schemas.microsoft.com/office/drawing/2014/main" id="{32B8FD36-CDE0-E011-3647-BC9EB79D5BCD}"/>
              </a:ext>
            </a:extLst>
          </p:cNvPr>
          <p:cNvSpPr/>
          <p:nvPr/>
        </p:nvSpPr>
        <p:spPr>
          <a:xfrm rot="13100661">
            <a:off x="17874003" y="8360038"/>
            <a:ext cx="195443" cy="97631"/>
          </a:xfrm>
          <a:prstGeom prst="triangle">
            <a:avLst>
              <a:gd name="adj" fmla="val 54253"/>
            </a:avLst>
          </a:prstGeom>
          <a:solidFill>
            <a:srgbClr val="FFFE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0" name="テキスト ボックス 139">
            <a:extLst>
              <a:ext uri="{FF2B5EF4-FFF2-40B4-BE49-F238E27FC236}">
                <a16:creationId xmlns:a16="http://schemas.microsoft.com/office/drawing/2014/main" id="{CA37E260-1E10-687B-AD2A-3540C8DDA14E}"/>
              </a:ext>
            </a:extLst>
          </p:cNvPr>
          <p:cNvSpPr txBox="1"/>
          <p:nvPr/>
        </p:nvSpPr>
        <p:spPr>
          <a:xfrm>
            <a:off x="15209399" y="8353877"/>
            <a:ext cx="26696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b="1" dirty="0">
                <a:latin typeface="+mn-ea"/>
              </a:rPr>
              <a:t>※Jira Software</a:t>
            </a:r>
            <a:r>
              <a:rPr kumimoji="1" lang="ja-JP" altLang="en-US" sz="1600" b="1" dirty="0">
                <a:latin typeface="+mn-ea"/>
              </a:rPr>
              <a:t>とは異なり、</a:t>
            </a:r>
            <a:r>
              <a:rPr kumimoji="1" lang="en-US" altLang="ja-JP" sz="1600" b="1" dirty="0">
                <a:latin typeface="+mn-ea"/>
              </a:rPr>
              <a:t>JSM</a:t>
            </a:r>
            <a:r>
              <a:rPr kumimoji="1" lang="ja-JP" altLang="en-US" sz="1600" b="1" dirty="0">
                <a:latin typeface="+mn-ea"/>
              </a:rPr>
              <a:t>は標準の</a:t>
            </a:r>
            <a:r>
              <a:rPr kumimoji="1" lang="en-US" altLang="ja-JP" sz="1600" b="1" dirty="0">
                <a:latin typeface="+mn-ea"/>
              </a:rPr>
              <a:t>Sync</a:t>
            </a:r>
            <a:r>
              <a:rPr kumimoji="1" lang="ja-JP" altLang="en-US" sz="1600" b="1" dirty="0">
                <a:latin typeface="+mn-ea"/>
              </a:rPr>
              <a:t>機能は利用できない。</a:t>
            </a:r>
            <a:r>
              <a:rPr kumimoji="1" lang="en-US" altLang="ja-JP" sz="1600" b="1" dirty="0">
                <a:latin typeface="+mn-ea"/>
              </a:rPr>
              <a:t>Automation</a:t>
            </a:r>
            <a:r>
              <a:rPr kumimoji="1" lang="ja-JP" altLang="en-US" sz="1600" b="1" dirty="0">
                <a:latin typeface="+mn-ea"/>
              </a:rPr>
              <a:t>での設定が必要</a:t>
            </a:r>
          </a:p>
        </p:txBody>
      </p:sp>
      <p:sp>
        <p:nvSpPr>
          <p:cNvPr id="142" name="四角形: 1 つの角を丸める 141">
            <a:extLst>
              <a:ext uri="{FF2B5EF4-FFF2-40B4-BE49-F238E27FC236}">
                <a16:creationId xmlns:a16="http://schemas.microsoft.com/office/drawing/2014/main" id="{7317E26F-1C50-CF70-5167-3111397CBDBD}"/>
              </a:ext>
            </a:extLst>
          </p:cNvPr>
          <p:cNvSpPr/>
          <p:nvPr/>
        </p:nvSpPr>
        <p:spPr>
          <a:xfrm>
            <a:off x="11713510" y="6202733"/>
            <a:ext cx="2736756" cy="363589"/>
          </a:xfrm>
          <a:prstGeom prst="round1Rect">
            <a:avLst>
              <a:gd name="adj" fmla="val 50000"/>
            </a:avLst>
          </a:prstGeom>
          <a:solidFill>
            <a:srgbClr val="FFFE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3" name="二等辺三角形 142">
            <a:extLst>
              <a:ext uri="{FF2B5EF4-FFF2-40B4-BE49-F238E27FC236}">
                <a16:creationId xmlns:a16="http://schemas.microsoft.com/office/drawing/2014/main" id="{C4FC9674-9CB6-43FD-1171-FB6DC9704C57}"/>
              </a:ext>
            </a:extLst>
          </p:cNvPr>
          <p:cNvSpPr/>
          <p:nvPr/>
        </p:nvSpPr>
        <p:spPr>
          <a:xfrm rot="13100661">
            <a:off x="14267864" y="6252828"/>
            <a:ext cx="195443" cy="97631"/>
          </a:xfrm>
          <a:prstGeom prst="triangle">
            <a:avLst>
              <a:gd name="adj" fmla="val 54253"/>
            </a:avLst>
          </a:prstGeom>
          <a:solidFill>
            <a:srgbClr val="FFFE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4" name="テキスト ボックス 143">
            <a:extLst>
              <a:ext uri="{FF2B5EF4-FFF2-40B4-BE49-F238E27FC236}">
                <a16:creationId xmlns:a16="http://schemas.microsoft.com/office/drawing/2014/main" id="{F7B65E33-25AC-0565-E2BF-7799CBD2789E}"/>
              </a:ext>
            </a:extLst>
          </p:cNvPr>
          <p:cNvSpPr txBox="1"/>
          <p:nvPr/>
        </p:nvSpPr>
        <p:spPr>
          <a:xfrm>
            <a:off x="11657955" y="6226767"/>
            <a:ext cx="23266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/>
              <a:t>例：担当者が対応開始</a:t>
            </a:r>
          </a:p>
        </p:txBody>
      </p:sp>
      <p:cxnSp>
        <p:nvCxnSpPr>
          <p:cNvPr id="156" name="直線矢印コネクタ 155">
            <a:extLst>
              <a:ext uri="{FF2B5EF4-FFF2-40B4-BE49-F238E27FC236}">
                <a16:creationId xmlns:a16="http://schemas.microsoft.com/office/drawing/2014/main" id="{79F0B3C3-0A5E-23F7-469F-8405EE28804E}"/>
              </a:ext>
            </a:extLst>
          </p:cNvPr>
          <p:cNvCxnSpPr>
            <a:cxnSpLocks/>
          </p:cNvCxnSpPr>
          <p:nvPr/>
        </p:nvCxnSpPr>
        <p:spPr>
          <a:xfrm flipH="1">
            <a:off x="6322434" y="9541521"/>
            <a:ext cx="3869176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" name="テキスト ボックス 157">
            <a:extLst>
              <a:ext uri="{FF2B5EF4-FFF2-40B4-BE49-F238E27FC236}">
                <a16:creationId xmlns:a16="http://schemas.microsoft.com/office/drawing/2014/main" id="{D9C52ADB-0925-F03C-1171-49CC1EEBF337}"/>
              </a:ext>
            </a:extLst>
          </p:cNvPr>
          <p:cNvSpPr txBox="1"/>
          <p:nvPr/>
        </p:nvSpPr>
        <p:spPr>
          <a:xfrm>
            <a:off x="6331984" y="9277546"/>
            <a:ext cx="36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 b="1" dirty="0"/>
              <a:t>アラートを「クローズ」</a:t>
            </a:r>
          </a:p>
        </p:txBody>
      </p:sp>
      <p:cxnSp>
        <p:nvCxnSpPr>
          <p:cNvPr id="159" name="コネクタ: カギ線 158">
            <a:extLst>
              <a:ext uri="{FF2B5EF4-FFF2-40B4-BE49-F238E27FC236}">
                <a16:creationId xmlns:a16="http://schemas.microsoft.com/office/drawing/2014/main" id="{9F2C5940-6FA8-BE3E-CFD3-ADC610BADCF4}"/>
              </a:ext>
            </a:extLst>
          </p:cNvPr>
          <p:cNvCxnSpPr>
            <a:cxnSpLocks/>
          </p:cNvCxnSpPr>
          <p:nvPr/>
        </p:nvCxnSpPr>
        <p:spPr>
          <a:xfrm rot="10800000" flipV="1">
            <a:off x="10160436" y="8682625"/>
            <a:ext cx="854866" cy="245137"/>
          </a:xfrm>
          <a:prstGeom prst="bentConnector3">
            <a:avLst>
              <a:gd name="adj1" fmla="val -1996"/>
            </a:avLst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線コネクタ 159">
            <a:extLst>
              <a:ext uri="{FF2B5EF4-FFF2-40B4-BE49-F238E27FC236}">
                <a16:creationId xmlns:a16="http://schemas.microsoft.com/office/drawing/2014/main" id="{7E105F6F-AA7F-72C0-15AB-129ECCF54F9C}"/>
              </a:ext>
            </a:extLst>
          </p:cNvPr>
          <p:cNvCxnSpPr>
            <a:cxnSpLocks/>
          </p:cNvCxnSpPr>
          <p:nvPr/>
        </p:nvCxnSpPr>
        <p:spPr>
          <a:xfrm>
            <a:off x="10198938" y="8671744"/>
            <a:ext cx="816364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テキスト ボックス 160">
            <a:extLst>
              <a:ext uri="{FF2B5EF4-FFF2-40B4-BE49-F238E27FC236}">
                <a16:creationId xmlns:a16="http://schemas.microsoft.com/office/drawing/2014/main" id="{B1A8B761-4605-D7DD-80D2-F11A1CB30394}"/>
              </a:ext>
            </a:extLst>
          </p:cNvPr>
          <p:cNvSpPr txBox="1"/>
          <p:nvPr/>
        </p:nvSpPr>
        <p:spPr>
          <a:xfrm>
            <a:off x="10119013" y="8331467"/>
            <a:ext cx="36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/>
              <a:t>チケットを「解決済み」へ変更</a:t>
            </a:r>
          </a:p>
        </p:txBody>
      </p:sp>
      <p:cxnSp>
        <p:nvCxnSpPr>
          <p:cNvPr id="162" name="直線矢印コネクタ 161">
            <a:extLst>
              <a:ext uri="{FF2B5EF4-FFF2-40B4-BE49-F238E27FC236}">
                <a16:creationId xmlns:a16="http://schemas.microsoft.com/office/drawing/2014/main" id="{16743401-B635-641D-CDB1-2416887EC847}"/>
              </a:ext>
            </a:extLst>
          </p:cNvPr>
          <p:cNvCxnSpPr>
            <a:cxnSpLocks/>
          </p:cNvCxnSpPr>
          <p:nvPr/>
        </p:nvCxnSpPr>
        <p:spPr>
          <a:xfrm flipH="1">
            <a:off x="10178694" y="9249224"/>
            <a:ext cx="4120335" cy="0"/>
          </a:xfrm>
          <a:prstGeom prst="straightConnector1">
            <a:avLst/>
          </a:prstGeom>
          <a:ln w="254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テキスト ボックス 163">
            <a:extLst>
              <a:ext uri="{FF2B5EF4-FFF2-40B4-BE49-F238E27FC236}">
                <a16:creationId xmlns:a16="http://schemas.microsoft.com/office/drawing/2014/main" id="{4C4B764E-3C5C-10EA-A8CC-1B95F803A09D}"/>
              </a:ext>
            </a:extLst>
          </p:cNvPr>
          <p:cNvSpPr txBox="1"/>
          <p:nvPr/>
        </p:nvSpPr>
        <p:spPr>
          <a:xfrm>
            <a:off x="10325006" y="8947604"/>
            <a:ext cx="3607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 b="1" dirty="0"/>
              <a:t>ステータス変更イベント</a:t>
            </a:r>
          </a:p>
        </p:txBody>
      </p:sp>
      <p:sp>
        <p:nvSpPr>
          <p:cNvPr id="165" name="四角形: 1 つの角を丸める 164">
            <a:extLst>
              <a:ext uri="{FF2B5EF4-FFF2-40B4-BE49-F238E27FC236}">
                <a16:creationId xmlns:a16="http://schemas.microsoft.com/office/drawing/2014/main" id="{5C0A3A01-EF9B-00F0-A932-D6205B33B523}"/>
              </a:ext>
            </a:extLst>
          </p:cNvPr>
          <p:cNvSpPr/>
          <p:nvPr/>
        </p:nvSpPr>
        <p:spPr>
          <a:xfrm>
            <a:off x="12437925" y="8056196"/>
            <a:ext cx="2209089" cy="363589"/>
          </a:xfrm>
          <a:prstGeom prst="round1Rect">
            <a:avLst>
              <a:gd name="adj" fmla="val 50000"/>
            </a:avLst>
          </a:prstGeom>
          <a:solidFill>
            <a:srgbClr val="FFFE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6" name="二等辺三角形 165">
            <a:extLst>
              <a:ext uri="{FF2B5EF4-FFF2-40B4-BE49-F238E27FC236}">
                <a16:creationId xmlns:a16="http://schemas.microsoft.com/office/drawing/2014/main" id="{3198F2BF-F2F5-2A7D-AA89-EC890D5DA8AC}"/>
              </a:ext>
            </a:extLst>
          </p:cNvPr>
          <p:cNvSpPr/>
          <p:nvPr/>
        </p:nvSpPr>
        <p:spPr>
          <a:xfrm rot="13100661">
            <a:off x="14464613" y="8106291"/>
            <a:ext cx="195443" cy="97631"/>
          </a:xfrm>
          <a:prstGeom prst="triangle">
            <a:avLst>
              <a:gd name="adj" fmla="val 54253"/>
            </a:avLst>
          </a:prstGeom>
          <a:solidFill>
            <a:srgbClr val="FFFE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7" name="テキスト ボックス 166">
            <a:extLst>
              <a:ext uri="{FF2B5EF4-FFF2-40B4-BE49-F238E27FC236}">
                <a16:creationId xmlns:a16="http://schemas.microsoft.com/office/drawing/2014/main" id="{F9B5835D-3F73-6543-CCB8-5C2526D85433}"/>
              </a:ext>
            </a:extLst>
          </p:cNvPr>
          <p:cNvSpPr txBox="1"/>
          <p:nvPr/>
        </p:nvSpPr>
        <p:spPr>
          <a:xfrm>
            <a:off x="12475647" y="8080230"/>
            <a:ext cx="19968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 b="1" dirty="0"/>
              <a:t>例：</a:t>
            </a:r>
            <a:r>
              <a:rPr kumimoji="1" lang="en-US" altLang="ja-JP" sz="1400" b="1" dirty="0"/>
              <a:t>JSM</a:t>
            </a:r>
            <a:r>
              <a:rPr kumimoji="1" lang="ja-JP" altLang="en-US" sz="1400" b="1" dirty="0"/>
              <a:t>側で解決</a:t>
            </a:r>
          </a:p>
        </p:txBody>
      </p:sp>
    </p:spTree>
    <p:extLst>
      <p:ext uri="{BB962C8B-B14F-4D97-AF65-F5344CB8AC3E}">
        <p14:creationId xmlns:p14="http://schemas.microsoft.com/office/powerpoint/2010/main" val="28954252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FEF49-97D1-9E1D-D1C0-996F100539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949EAA3B-7F2E-7A02-E2F2-A6BD84BAB91A}"/>
              </a:ext>
            </a:extLst>
          </p:cNvPr>
          <p:cNvSpPr/>
          <p:nvPr/>
        </p:nvSpPr>
        <p:spPr>
          <a:xfrm>
            <a:off x="13239750" y="4067390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9A9DECE-1E2E-16B6-5BB7-BF267F0567A8}"/>
              </a:ext>
            </a:extLst>
          </p:cNvPr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0367B5E2-9C8D-A60F-7E90-E750996DA661}"/>
              </a:ext>
            </a:extLst>
          </p:cNvPr>
          <p:cNvGrpSpPr/>
          <p:nvPr/>
        </p:nvGrpSpPr>
        <p:grpSpPr>
          <a:xfrm>
            <a:off x="381000" y="-952500"/>
            <a:ext cx="17526000" cy="10646122"/>
            <a:chOff x="0" y="-295275"/>
            <a:chExt cx="4615901" cy="280391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89D41A9-B510-86B1-50BD-056561C52CED}"/>
                </a:ext>
              </a:extLst>
            </p:cNvPr>
            <p:cNvSpPr/>
            <p:nvPr/>
          </p:nvSpPr>
          <p:spPr>
            <a:xfrm>
              <a:off x="0" y="0"/>
              <a:ext cx="4615901" cy="2508642"/>
            </a:xfrm>
            <a:custGeom>
              <a:avLst/>
              <a:gdLst/>
              <a:ahLst/>
              <a:cxnLst/>
              <a:rect l="l" t="t" r="r" b="b"/>
              <a:pathLst>
                <a:path w="4615901" h="2508642">
                  <a:moveTo>
                    <a:pt x="22529" y="0"/>
                  </a:moveTo>
                  <a:lnTo>
                    <a:pt x="4593372" y="0"/>
                  </a:lnTo>
                  <a:cubicBezTo>
                    <a:pt x="4599348" y="0"/>
                    <a:pt x="4605078" y="2374"/>
                    <a:pt x="4609303" y="6599"/>
                  </a:cubicBezTo>
                  <a:cubicBezTo>
                    <a:pt x="4613528" y="10823"/>
                    <a:pt x="4615901" y="16554"/>
                    <a:pt x="4615901" y="22529"/>
                  </a:cubicBezTo>
                  <a:lnTo>
                    <a:pt x="4615901" y="2486113"/>
                  </a:lnTo>
                  <a:cubicBezTo>
                    <a:pt x="4615901" y="2492088"/>
                    <a:pt x="4613528" y="2497819"/>
                    <a:pt x="4609303" y="2502044"/>
                  </a:cubicBezTo>
                  <a:cubicBezTo>
                    <a:pt x="4605078" y="2506269"/>
                    <a:pt x="4599348" y="2508642"/>
                    <a:pt x="4593372" y="2508642"/>
                  </a:cubicBezTo>
                  <a:lnTo>
                    <a:pt x="22529" y="2508642"/>
                  </a:lnTo>
                  <a:cubicBezTo>
                    <a:pt x="16554" y="2508642"/>
                    <a:pt x="10823" y="2506269"/>
                    <a:pt x="6599" y="2502044"/>
                  </a:cubicBezTo>
                  <a:cubicBezTo>
                    <a:pt x="2374" y="2497819"/>
                    <a:pt x="0" y="2492088"/>
                    <a:pt x="0" y="2486113"/>
                  </a:cubicBezTo>
                  <a:lnTo>
                    <a:pt x="0" y="22529"/>
                  </a:lnTo>
                  <a:cubicBezTo>
                    <a:pt x="0" y="16554"/>
                    <a:pt x="2374" y="10823"/>
                    <a:pt x="6599" y="6599"/>
                  </a:cubicBezTo>
                  <a:cubicBezTo>
                    <a:pt x="10823" y="2374"/>
                    <a:pt x="16554" y="0"/>
                    <a:pt x="22529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ja-JP" altLang="en-US" dirty="0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53C6D496-05D0-16B9-B5FB-131F469BE581}"/>
                </a:ext>
              </a:extLst>
            </p:cNvPr>
            <p:cNvSpPr txBox="1"/>
            <p:nvPr/>
          </p:nvSpPr>
          <p:spPr>
            <a:xfrm>
              <a:off x="0" y="-295275"/>
              <a:ext cx="4615901" cy="2803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53C0A608-99F2-0E6A-660C-2B014C518087}"/>
              </a:ext>
            </a:extLst>
          </p:cNvPr>
          <p:cNvGrpSpPr/>
          <p:nvPr/>
        </p:nvGrpSpPr>
        <p:grpSpPr>
          <a:xfrm rot="2700000">
            <a:off x="1109142" y="914250"/>
            <a:ext cx="1086471" cy="1086263"/>
            <a:chOff x="0" y="0"/>
            <a:chExt cx="439097" cy="439012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DAA09816-1A01-122E-0BA3-34638E83353D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92CCA422-090C-0548-D038-4569D1ADF271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B2B5F69B-B874-F699-773D-55D80737FA8A}"/>
              </a:ext>
            </a:extLst>
          </p:cNvPr>
          <p:cNvGrpSpPr/>
          <p:nvPr/>
        </p:nvGrpSpPr>
        <p:grpSpPr>
          <a:xfrm rot="2700000">
            <a:off x="990600" y="914250"/>
            <a:ext cx="1086471" cy="1086263"/>
            <a:chOff x="0" y="0"/>
            <a:chExt cx="439097" cy="439012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A6CA6ADF-EC5C-86D2-9749-2549A0E7E1E8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20A9D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713E4B7F-0FC0-6BFA-6743-B222113F175D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13" name="AutoShape 13">
            <a:extLst>
              <a:ext uri="{FF2B5EF4-FFF2-40B4-BE49-F238E27FC236}">
                <a16:creationId xmlns:a16="http://schemas.microsoft.com/office/drawing/2014/main" id="{56E5BCFB-ED6C-152E-DA40-D781D86B5C41}"/>
              </a:ext>
            </a:extLst>
          </p:cNvPr>
          <p:cNvSpPr/>
          <p:nvPr/>
        </p:nvSpPr>
        <p:spPr>
          <a:xfrm>
            <a:off x="781050" y="2210003"/>
            <a:ext cx="16725900" cy="0"/>
          </a:xfrm>
          <a:prstGeom prst="line">
            <a:avLst/>
          </a:prstGeom>
          <a:ln w="19050" cap="flat">
            <a:solidFill>
              <a:srgbClr val="DDE0E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6E599FF0-4DA4-070C-6D2A-012DD9ABF644}"/>
              </a:ext>
            </a:extLst>
          </p:cNvPr>
          <p:cNvSpPr txBox="1"/>
          <p:nvPr/>
        </p:nvSpPr>
        <p:spPr>
          <a:xfrm>
            <a:off x="1371600" y="2559750"/>
            <a:ext cx="15925800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ja-JP" altLang="en-US" sz="36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自動化された運用フロー</a:t>
            </a:r>
            <a:endParaRPr lang="en-US" altLang="ja-JP" sz="32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F008864B-C8A1-A835-B509-F65081EC384B}"/>
              </a:ext>
            </a:extLst>
          </p:cNvPr>
          <p:cNvSpPr txBox="1"/>
          <p:nvPr/>
        </p:nvSpPr>
        <p:spPr>
          <a:xfrm>
            <a:off x="998462" y="1153881"/>
            <a:ext cx="1070745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888" b="1" spc="58" dirty="0">
                <a:solidFill>
                  <a:srgbClr val="FFFFFF"/>
                </a:solidFill>
                <a:latin typeface="+mn-ea"/>
                <a:cs typeface="UD丸ゴ_ラージ（N仕様） Bold"/>
                <a:sym typeface="UD丸ゴ_ラージ（N仕様） Bold"/>
              </a:rPr>
              <a:t>10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06A4F87F-75CA-DB6A-31D5-3D0FDAA71BD6}"/>
              </a:ext>
            </a:extLst>
          </p:cNvPr>
          <p:cNvSpPr txBox="1"/>
          <p:nvPr/>
        </p:nvSpPr>
        <p:spPr>
          <a:xfrm>
            <a:off x="2405162" y="962614"/>
            <a:ext cx="1588283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74"/>
              </a:lnSpc>
            </a:pP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運用の実装（自動化とセキュリティ）</a:t>
            </a:r>
            <a:endParaRPr lang="en-US" sz="6499" b="1" spc="649" dirty="0">
              <a:solidFill>
                <a:srgbClr val="262262"/>
              </a:solidFill>
              <a:latin typeface="+mj-ea"/>
              <a:ea typeface="+mj-ea"/>
              <a:cs typeface="UD丸ゴ_ラージ（N仕様） Bold"/>
              <a:sym typeface="UD丸ゴ_ラージ（N仕様） Bold"/>
            </a:endParaRPr>
          </a:p>
        </p:txBody>
      </p:sp>
      <p:sp>
        <p:nvSpPr>
          <p:cNvPr id="19" name="TextBox 16">
            <a:extLst>
              <a:ext uri="{FF2B5EF4-FFF2-40B4-BE49-F238E27FC236}">
                <a16:creationId xmlns:a16="http://schemas.microsoft.com/office/drawing/2014/main" id="{A1040B64-127C-1228-E3DD-6D7B38DDEE41}"/>
              </a:ext>
            </a:extLst>
          </p:cNvPr>
          <p:cNvSpPr txBox="1"/>
          <p:nvPr/>
        </p:nvSpPr>
        <p:spPr>
          <a:xfrm>
            <a:off x="1783812" y="3346681"/>
            <a:ext cx="15925800" cy="54168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外部連携と自動化：</a:t>
            </a: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algn="l"/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・監視ツールからのアラートを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Operation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で受けるには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Integrations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で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JSM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と統合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algn="l"/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・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JSM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の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Automation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機能がトリガーされ、指定のスペースにインシデントチケットを自動起票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algn="l"/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標準化とトラッキング：</a:t>
            </a: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・起票されたチケットに 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Playbook 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を関連付けることで、対応プロセスを標準化し、対応状況を可視化・振り返り可能な形でトラッキングできる。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セキュアなアクセス管理：</a:t>
            </a: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・スペースの閲覧者、管理者は「グループ」単位でロールに割り当て、関係者外からのアクセスをセキュアに制限する。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algn="l"/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</p:txBody>
      </p:sp>
    </p:spTree>
    <p:extLst>
      <p:ext uri="{BB962C8B-B14F-4D97-AF65-F5344CB8AC3E}">
        <p14:creationId xmlns:p14="http://schemas.microsoft.com/office/powerpoint/2010/main" val="14766090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D4DF71-B61B-4D60-80F8-1E6BC87B7C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0D554FD-7761-78F6-E9E9-A657771F7D28}"/>
              </a:ext>
            </a:extLst>
          </p:cNvPr>
          <p:cNvSpPr/>
          <p:nvPr/>
        </p:nvSpPr>
        <p:spPr>
          <a:xfrm>
            <a:off x="13239750" y="4067390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C56EBB8A-9A99-0183-E67E-9BE839A67465}"/>
              </a:ext>
            </a:extLst>
          </p:cNvPr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B39CF62E-AE93-54AD-C30C-23D4B79A2519}"/>
              </a:ext>
            </a:extLst>
          </p:cNvPr>
          <p:cNvGrpSpPr/>
          <p:nvPr/>
        </p:nvGrpSpPr>
        <p:grpSpPr>
          <a:xfrm>
            <a:off x="381000" y="-952500"/>
            <a:ext cx="17526000" cy="10646122"/>
            <a:chOff x="0" y="-295275"/>
            <a:chExt cx="4615901" cy="280391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A0716D8-90F1-516A-141D-BD5537CB9E7F}"/>
                </a:ext>
              </a:extLst>
            </p:cNvPr>
            <p:cNvSpPr/>
            <p:nvPr/>
          </p:nvSpPr>
          <p:spPr>
            <a:xfrm>
              <a:off x="0" y="0"/>
              <a:ext cx="4615901" cy="2508642"/>
            </a:xfrm>
            <a:custGeom>
              <a:avLst/>
              <a:gdLst/>
              <a:ahLst/>
              <a:cxnLst/>
              <a:rect l="l" t="t" r="r" b="b"/>
              <a:pathLst>
                <a:path w="4615901" h="2508642">
                  <a:moveTo>
                    <a:pt x="22529" y="0"/>
                  </a:moveTo>
                  <a:lnTo>
                    <a:pt x="4593372" y="0"/>
                  </a:lnTo>
                  <a:cubicBezTo>
                    <a:pt x="4599348" y="0"/>
                    <a:pt x="4605078" y="2374"/>
                    <a:pt x="4609303" y="6599"/>
                  </a:cubicBezTo>
                  <a:cubicBezTo>
                    <a:pt x="4613528" y="10823"/>
                    <a:pt x="4615901" y="16554"/>
                    <a:pt x="4615901" y="22529"/>
                  </a:cubicBezTo>
                  <a:lnTo>
                    <a:pt x="4615901" y="2486113"/>
                  </a:lnTo>
                  <a:cubicBezTo>
                    <a:pt x="4615901" y="2492088"/>
                    <a:pt x="4613528" y="2497819"/>
                    <a:pt x="4609303" y="2502044"/>
                  </a:cubicBezTo>
                  <a:cubicBezTo>
                    <a:pt x="4605078" y="2506269"/>
                    <a:pt x="4599348" y="2508642"/>
                    <a:pt x="4593372" y="2508642"/>
                  </a:cubicBezTo>
                  <a:lnTo>
                    <a:pt x="22529" y="2508642"/>
                  </a:lnTo>
                  <a:cubicBezTo>
                    <a:pt x="16554" y="2508642"/>
                    <a:pt x="10823" y="2506269"/>
                    <a:pt x="6599" y="2502044"/>
                  </a:cubicBezTo>
                  <a:cubicBezTo>
                    <a:pt x="2374" y="2497819"/>
                    <a:pt x="0" y="2492088"/>
                    <a:pt x="0" y="2486113"/>
                  </a:cubicBezTo>
                  <a:lnTo>
                    <a:pt x="0" y="22529"/>
                  </a:lnTo>
                  <a:cubicBezTo>
                    <a:pt x="0" y="16554"/>
                    <a:pt x="2374" y="10823"/>
                    <a:pt x="6599" y="6599"/>
                  </a:cubicBezTo>
                  <a:cubicBezTo>
                    <a:pt x="10823" y="2374"/>
                    <a:pt x="16554" y="0"/>
                    <a:pt x="22529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ja-JP" altLang="en-US" dirty="0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427CD777-23BC-2239-0865-EDB4F9F223BC}"/>
                </a:ext>
              </a:extLst>
            </p:cNvPr>
            <p:cNvSpPr txBox="1"/>
            <p:nvPr/>
          </p:nvSpPr>
          <p:spPr>
            <a:xfrm>
              <a:off x="0" y="-295275"/>
              <a:ext cx="4615901" cy="2803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81382D83-12F1-582D-6564-E742B822B853}"/>
              </a:ext>
            </a:extLst>
          </p:cNvPr>
          <p:cNvGrpSpPr/>
          <p:nvPr/>
        </p:nvGrpSpPr>
        <p:grpSpPr>
          <a:xfrm rot="2700000">
            <a:off x="1109142" y="914250"/>
            <a:ext cx="1086471" cy="1086263"/>
            <a:chOff x="0" y="0"/>
            <a:chExt cx="439097" cy="439012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0E5AB605-6B85-7805-C38E-679C64C6FA07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0E671ADA-5733-DA14-DB43-3692E460C383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34DBE8EC-0802-F74D-D74B-43E48AB51C6D}"/>
              </a:ext>
            </a:extLst>
          </p:cNvPr>
          <p:cNvGrpSpPr/>
          <p:nvPr/>
        </p:nvGrpSpPr>
        <p:grpSpPr>
          <a:xfrm rot="2700000">
            <a:off x="990600" y="914250"/>
            <a:ext cx="1086471" cy="1086263"/>
            <a:chOff x="0" y="0"/>
            <a:chExt cx="439097" cy="439012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3E6B56C4-40AF-BCAD-B6F8-810ED6F2CC65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20A9D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7CCAD569-6179-89FA-832D-86F0FC5DC71F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13" name="AutoShape 13">
            <a:extLst>
              <a:ext uri="{FF2B5EF4-FFF2-40B4-BE49-F238E27FC236}">
                <a16:creationId xmlns:a16="http://schemas.microsoft.com/office/drawing/2014/main" id="{610D0529-40C5-DA88-51F2-0F1ABDF27E73}"/>
              </a:ext>
            </a:extLst>
          </p:cNvPr>
          <p:cNvSpPr/>
          <p:nvPr/>
        </p:nvSpPr>
        <p:spPr>
          <a:xfrm>
            <a:off x="781050" y="2210003"/>
            <a:ext cx="16725900" cy="0"/>
          </a:xfrm>
          <a:prstGeom prst="line">
            <a:avLst/>
          </a:prstGeom>
          <a:ln w="19050" cap="flat">
            <a:solidFill>
              <a:srgbClr val="DDE0E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32DB37FF-BE51-3C55-02C7-C36C0A101E0C}"/>
              </a:ext>
            </a:extLst>
          </p:cNvPr>
          <p:cNvSpPr txBox="1"/>
          <p:nvPr/>
        </p:nvSpPr>
        <p:spPr>
          <a:xfrm>
            <a:off x="1371600" y="2559750"/>
            <a:ext cx="15925800" cy="553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ja-JP" altLang="en-US" sz="3600" b="1" spc="649" dirty="0">
                <a:solidFill>
                  <a:srgbClr val="262262"/>
                </a:solidFill>
                <a:latin typeface="+mj-ea"/>
                <a:cs typeface="UD丸ゴ_ラージ（N仕様） Bold"/>
                <a:sym typeface="UD丸ゴ_ラージ（N仕様） Bold"/>
              </a:rPr>
              <a:t>運用のためのベストプラティクス</a:t>
            </a:r>
            <a:endParaRPr lang="en-US" altLang="ja-JP" sz="3600" b="1" spc="649" dirty="0">
              <a:solidFill>
                <a:srgbClr val="262262"/>
              </a:solidFill>
              <a:latin typeface="+mj-ea"/>
              <a:cs typeface="UD丸ゴ_ラージ（N仕様） Bold"/>
              <a:sym typeface="UD丸ゴ_ラージ（N仕様） Bold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82E89598-EBAA-4631-72E9-C700C74569B3}"/>
              </a:ext>
            </a:extLst>
          </p:cNvPr>
          <p:cNvSpPr txBox="1"/>
          <p:nvPr/>
        </p:nvSpPr>
        <p:spPr>
          <a:xfrm>
            <a:off x="998462" y="1153881"/>
            <a:ext cx="1070745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888" b="1" spc="58" dirty="0">
                <a:solidFill>
                  <a:srgbClr val="FFFFFF"/>
                </a:solidFill>
                <a:latin typeface="+mn-ea"/>
                <a:cs typeface="UD丸ゴ_ラージ（N仕様） Bold"/>
                <a:sym typeface="UD丸ゴ_ラージ（N仕様） Bold"/>
              </a:rPr>
              <a:t>11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8A4C6908-0745-69FF-6F5C-32CFE60711A6}"/>
              </a:ext>
            </a:extLst>
          </p:cNvPr>
          <p:cNvSpPr txBox="1"/>
          <p:nvPr/>
        </p:nvSpPr>
        <p:spPr>
          <a:xfrm>
            <a:off x="2405162" y="962614"/>
            <a:ext cx="1588283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74"/>
              </a:lnSpc>
            </a:pP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運用のためのベストプラティクス</a:t>
            </a:r>
            <a:endParaRPr lang="en-US" sz="6499" b="1" spc="649" dirty="0">
              <a:solidFill>
                <a:srgbClr val="262262"/>
              </a:solidFill>
              <a:latin typeface="+mj-ea"/>
              <a:ea typeface="+mj-ea"/>
              <a:cs typeface="UD丸ゴ_ラージ（N仕様） Bold"/>
              <a:sym typeface="UD丸ゴ_ラージ（N仕様） Bold"/>
            </a:endParaRPr>
          </a:p>
        </p:txBody>
      </p:sp>
      <p:sp>
        <p:nvSpPr>
          <p:cNvPr id="19" name="TextBox 16">
            <a:extLst>
              <a:ext uri="{FF2B5EF4-FFF2-40B4-BE49-F238E27FC236}">
                <a16:creationId xmlns:a16="http://schemas.microsoft.com/office/drawing/2014/main" id="{62303B2B-6E4C-6C23-B8AC-582CC86062C0}"/>
              </a:ext>
            </a:extLst>
          </p:cNvPr>
          <p:cNvSpPr txBox="1"/>
          <p:nvPr/>
        </p:nvSpPr>
        <p:spPr>
          <a:xfrm>
            <a:off x="1783812" y="3346681"/>
            <a:ext cx="15925800" cy="50475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権限管理は「グループ」を基本とする</a:t>
            </a: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個人に直接プロジェクトロールを割り当てず、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Jira Cloud 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のグループをプロジェクトロールに割り当てることで、権限管理の一元化と運用負荷の低減を図る。</a:t>
            </a:r>
            <a:b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</a:b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altLang="ja-JP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Operation</a:t>
            </a:r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は「チーム」を軸に</a:t>
            </a: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オンコールや通知設定は、個人ではなく「チーム」に対して設定する。</a:t>
            </a:r>
            <a:b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</a:b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marL="514350" indent="-514350" algn="l">
              <a:buFont typeface="+mj-lt"/>
              <a:buAutoNum type="arabicPeriod"/>
            </a:pPr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メンバー追加フローの確立</a:t>
            </a: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運用メンバーが増えた際は、「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Jira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のグループへの追加」と「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Opsgenie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チームへの追加」の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2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作業が必須であることをマニュアル化、自動化する。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algn="l"/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</p:txBody>
      </p:sp>
    </p:spTree>
    <p:extLst>
      <p:ext uri="{BB962C8B-B14F-4D97-AF65-F5344CB8AC3E}">
        <p14:creationId xmlns:p14="http://schemas.microsoft.com/office/powerpoint/2010/main" val="1544820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239750" y="4067390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/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/>
          <p:cNvGrpSpPr/>
          <p:nvPr/>
        </p:nvGrpSpPr>
        <p:grpSpPr>
          <a:xfrm>
            <a:off x="381000" y="-740122"/>
            <a:ext cx="17526000" cy="10646122"/>
            <a:chOff x="0" y="-295275"/>
            <a:chExt cx="4615901" cy="28039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615901" cy="2508642"/>
            </a:xfrm>
            <a:custGeom>
              <a:avLst/>
              <a:gdLst/>
              <a:ahLst/>
              <a:cxnLst/>
              <a:rect l="l" t="t" r="r" b="b"/>
              <a:pathLst>
                <a:path w="4615901" h="2508642">
                  <a:moveTo>
                    <a:pt x="22529" y="0"/>
                  </a:moveTo>
                  <a:lnTo>
                    <a:pt x="4593372" y="0"/>
                  </a:lnTo>
                  <a:cubicBezTo>
                    <a:pt x="4599348" y="0"/>
                    <a:pt x="4605078" y="2374"/>
                    <a:pt x="4609303" y="6599"/>
                  </a:cubicBezTo>
                  <a:cubicBezTo>
                    <a:pt x="4613528" y="10823"/>
                    <a:pt x="4615901" y="16554"/>
                    <a:pt x="4615901" y="22529"/>
                  </a:cubicBezTo>
                  <a:lnTo>
                    <a:pt x="4615901" y="2486113"/>
                  </a:lnTo>
                  <a:cubicBezTo>
                    <a:pt x="4615901" y="2492088"/>
                    <a:pt x="4613528" y="2497819"/>
                    <a:pt x="4609303" y="2502044"/>
                  </a:cubicBezTo>
                  <a:cubicBezTo>
                    <a:pt x="4605078" y="2506269"/>
                    <a:pt x="4599348" y="2508642"/>
                    <a:pt x="4593372" y="2508642"/>
                  </a:cubicBezTo>
                  <a:lnTo>
                    <a:pt x="22529" y="2508642"/>
                  </a:lnTo>
                  <a:cubicBezTo>
                    <a:pt x="16554" y="2508642"/>
                    <a:pt x="10823" y="2506269"/>
                    <a:pt x="6599" y="2502044"/>
                  </a:cubicBezTo>
                  <a:cubicBezTo>
                    <a:pt x="2374" y="2497819"/>
                    <a:pt x="0" y="2492088"/>
                    <a:pt x="0" y="2486113"/>
                  </a:cubicBezTo>
                  <a:lnTo>
                    <a:pt x="0" y="22529"/>
                  </a:lnTo>
                  <a:cubicBezTo>
                    <a:pt x="0" y="16554"/>
                    <a:pt x="2374" y="10823"/>
                    <a:pt x="6599" y="6599"/>
                  </a:cubicBezTo>
                  <a:cubicBezTo>
                    <a:pt x="10823" y="2374"/>
                    <a:pt x="16554" y="0"/>
                    <a:pt x="22529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295275"/>
              <a:ext cx="4615901" cy="2803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2700000">
            <a:off x="1109142" y="914250"/>
            <a:ext cx="1086471" cy="1086263"/>
            <a:chOff x="0" y="0"/>
            <a:chExt cx="439097" cy="43901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 rot="2700000">
            <a:off x="990600" y="914250"/>
            <a:ext cx="1086471" cy="1086263"/>
            <a:chOff x="0" y="0"/>
            <a:chExt cx="439097" cy="439012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20A9D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13" name="AutoShape 13"/>
          <p:cNvSpPr/>
          <p:nvPr/>
        </p:nvSpPr>
        <p:spPr>
          <a:xfrm>
            <a:off x="781050" y="2210003"/>
            <a:ext cx="16725900" cy="0"/>
          </a:xfrm>
          <a:prstGeom prst="line">
            <a:avLst/>
          </a:prstGeom>
          <a:ln w="19050" cap="flat">
            <a:solidFill>
              <a:srgbClr val="DDE0E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6" name="TextBox 16"/>
          <p:cNvSpPr txBox="1"/>
          <p:nvPr/>
        </p:nvSpPr>
        <p:spPr>
          <a:xfrm>
            <a:off x="1371600" y="2559750"/>
            <a:ext cx="15925800" cy="5539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背景：</a:t>
            </a: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r>
              <a:rPr lang="en-US" altLang="ja-JP" sz="2800" dirty="0">
                <a:solidFill>
                  <a:srgbClr val="002060"/>
                </a:solidFill>
              </a:rPr>
              <a:t>Jira Service Management (JSM) </a:t>
            </a:r>
            <a:r>
              <a:rPr lang="ja-JP" altLang="en-US" sz="2800" dirty="0">
                <a:solidFill>
                  <a:srgbClr val="002060"/>
                </a:solidFill>
              </a:rPr>
              <a:t>に </a:t>
            </a:r>
            <a:r>
              <a:rPr lang="en-US" altLang="ja-JP" sz="2800" dirty="0">
                <a:solidFill>
                  <a:srgbClr val="002060"/>
                </a:solidFill>
              </a:rPr>
              <a:t>Opsgenie (Operations</a:t>
            </a:r>
            <a:r>
              <a:rPr lang="ja-JP" altLang="en-US" sz="2800" dirty="0">
                <a:solidFill>
                  <a:srgbClr val="002060"/>
                </a:solidFill>
              </a:rPr>
              <a:t>機能</a:t>
            </a:r>
            <a:r>
              <a:rPr lang="en-US" altLang="ja-JP" sz="2800" dirty="0">
                <a:solidFill>
                  <a:srgbClr val="002060"/>
                </a:solidFill>
              </a:rPr>
              <a:t>) </a:t>
            </a:r>
            <a:r>
              <a:rPr lang="ja-JP" altLang="en-US" sz="2800" dirty="0">
                <a:solidFill>
                  <a:srgbClr val="002060"/>
                </a:solidFill>
              </a:rPr>
              <a:t>を統合したことで、管理すべき概念が増加。</a:t>
            </a:r>
            <a:endParaRPr lang="en-US" altLang="ja-JP" sz="2800" dirty="0">
              <a:solidFill>
                <a:srgbClr val="002060"/>
              </a:solidFill>
            </a:endParaRPr>
          </a:p>
          <a:p>
            <a:endParaRPr lang="en-US" altLang="ja-JP" sz="36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現状の混乱ポイント：</a:t>
            </a: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「グループ」「プロジェクトロール」「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Ops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チーム」「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Ops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ロール」が混在し、それぞれの役割範囲が不明確。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「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JSM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側で権限をつけたのに、通知が飛ばない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/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チームルール内に入れない」といった</a:t>
            </a:r>
            <a:b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</a:b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問題が発生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整理目的：</a:t>
            </a: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Atlassian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仕様に基づき、概念を整理する。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監視ツール連携、自動化、</a:t>
            </a:r>
            <a:r>
              <a:rPr lang="en-US" altLang="ja-JP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Playbook</a:t>
            </a:r>
            <a:r>
              <a:rPr lang="ja-JP" altLang="en-US" sz="2800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を含む運用フロー全体像を可視化する。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998462" y="1153881"/>
            <a:ext cx="1070745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888" b="1" spc="58" dirty="0">
                <a:solidFill>
                  <a:srgbClr val="FFFFFF"/>
                </a:solidFill>
                <a:latin typeface="+mn-ea"/>
                <a:cs typeface="UD丸ゴ_ラージ（N仕様） Bold"/>
                <a:sym typeface="UD丸ゴ_ラージ（N仕様） Bold"/>
              </a:rPr>
              <a:t>01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405162" y="962614"/>
            <a:ext cx="13444437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74"/>
              </a:lnSpc>
            </a:pP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現状の課題と複雑性</a:t>
            </a:r>
            <a:endParaRPr lang="en-US" sz="6499" b="1" spc="649" dirty="0">
              <a:solidFill>
                <a:srgbClr val="262262"/>
              </a:solidFill>
              <a:latin typeface="+mj-ea"/>
              <a:ea typeface="+mj-ea"/>
              <a:cs typeface="UD丸ゴ_ラージ（N仕様） Bold"/>
              <a:sym typeface="UD丸ゴ_ラージ（N仕様）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810CD-01D2-F6E3-C0BD-A718629CD3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2146BCF-457B-AA1F-6F44-3E5A3385917A}"/>
              </a:ext>
            </a:extLst>
          </p:cNvPr>
          <p:cNvSpPr/>
          <p:nvPr/>
        </p:nvSpPr>
        <p:spPr>
          <a:xfrm>
            <a:off x="13239750" y="4067390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E204AD2D-8C2A-C7CE-9210-18B0579CB8FA}"/>
              </a:ext>
            </a:extLst>
          </p:cNvPr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688CFD50-7E92-DF2D-3127-F2AE384500EF}"/>
              </a:ext>
            </a:extLst>
          </p:cNvPr>
          <p:cNvGrpSpPr/>
          <p:nvPr/>
        </p:nvGrpSpPr>
        <p:grpSpPr>
          <a:xfrm>
            <a:off x="381000" y="-855096"/>
            <a:ext cx="17526000" cy="10646122"/>
            <a:chOff x="0" y="-295275"/>
            <a:chExt cx="4615901" cy="280391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AF46304-8750-E977-EB78-BCCDFF659DB3}"/>
                </a:ext>
              </a:extLst>
            </p:cNvPr>
            <p:cNvSpPr/>
            <p:nvPr/>
          </p:nvSpPr>
          <p:spPr>
            <a:xfrm>
              <a:off x="0" y="0"/>
              <a:ext cx="4615901" cy="2508642"/>
            </a:xfrm>
            <a:custGeom>
              <a:avLst/>
              <a:gdLst/>
              <a:ahLst/>
              <a:cxnLst/>
              <a:rect l="l" t="t" r="r" b="b"/>
              <a:pathLst>
                <a:path w="4615901" h="2508642">
                  <a:moveTo>
                    <a:pt x="22529" y="0"/>
                  </a:moveTo>
                  <a:lnTo>
                    <a:pt x="4593372" y="0"/>
                  </a:lnTo>
                  <a:cubicBezTo>
                    <a:pt x="4599348" y="0"/>
                    <a:pt x="4605078" y="2374"/>
                    <a:pt x="4609303" y="6599"/>
                  </a:cubicBezTo>
                  <a:cubicBezTo>
                    <a:pt x="4613528" y="10823"/>
                    <a:pt x="4615901" y="16554"/>
                    <a:pt x="4615901" y="22529"/>
                  </a:cubicBezTo>
                  <a:lnTo>
                    <a:pt x="4615901" y="2486113"/>
                  </a:lnTo>
                  <a:cubicBezTo>
                    <a:pt x="4615901" y="2492088"/>
                    <a:pt x="4613528" y="2497819"/>
                    <a:pt x="4609303" y="2502044"/>
                  </a:cubicBezTo>
                  <a:cubicBezTo>
                    <a:pt x="4605078" y="2506269"/>
                    <a:pt x="4599348" y="2508642"/>
                    <a:pt x="4593372" y="2508642"/>
                  </a:cubicBezTo>
                  <a:lnTo>
                    <a:pt x="22529" y="2508642"/>
                  </a:lnTo>
                  <a:cubicBezTo>
                    <a:pt x="16554" y="2508642"/>
                    <a:pt x="10823" y="2506269"/>
                    <a:pt x="6599" y="2502044"/>
                  </a:cubicBezTo>
                  <a:cubicBezTo>
                    <a:pt x="2374" y="2497819"/>
                    <a:pt x="0" y="2492088"/>
                    <a:pt x="0" y="2486113"/>
                  </a:cubicBezTo>
                  <a:lnTo>
                    <a:pt x="0" y="22529"/>
                  </a:lnTo>
                  <a:cubicBezTo>
                    <a:pt x="0" y="16554"/>
                    <a:pt x="2374" y="10823"/>
                    <a:pt x="6599" y="6599"/>
                  </a:cubicBezTo>
                  <a:cubicBezTo>
                    <a:pt x="10823" y="2374"/>
                    <a:pt x="16554" y="0"/>
                    <a:pt x="22529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E7097014-B118-52AB-C745-96E3018678F4}"/>
                </a:ext>
              </a:extLst>
            </p:cNvPr>
            <p:cNvSpPr txBox="1"/>
            <p:nvPr/>
          </p:nvSpPr>
          <p:spPr>
            <a:xfrm>
              <a:off x="0" y="-295275"/>
              <a:ext cx="4615901" cy="2803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BBF504DE-5A6B-C420-6C41-00CA5A2DDD53}"/>
              </a:ext>
            </a:extLst>
          </p:cNvPr>
          <p:cNvGrpSpPr/>
          <p:nvPr/>
        </p:nvGrpSpPr>
        <p:grpSpPr>
          <a:xfrm rot="2700000">
            <a:off x="1109142" y="914250"/>
            <a:ext cx="1086471" cy="1086263"/>
            <a:chOff x="0" y="0"/>
            <a:chExt cx="439097" cy="439012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943A8479-8223-7EF1-FDB3-9364A0F8886A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B8EA34AC-C1ED-4760-5D2D-006E78805B02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2240BD92-4187-F18C-9276-F894FAA1A75C}"/>
              </a:ext>
            </a:extLst>
          </p:cNvPr>
          <p:cNvGrpSpPr/>
          <p:nvPr/>
        </p:nvGrpSpPr>
        <p:grpSpPr>
          <a:xfrm rot="2700000">
            <a:off x="990600" y="914250"/>
            <a:ext cx="1086471" cy="1086263"/>
            <a:chOff x="0" y="0"/>
            <a:chExt cx="439097" cy="439012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E612D964-771B-4561-6DA4-B59FDE8756AB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20A9D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4A0B44BE-FD11-443B-92A6-0480F96C247A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13" name="AutoShape 13">
            <a:extLst>
              <a:ext uri="{FF2B5EF4-FFF2-40B4-BE49-F238E27FC236}">
                <a16:creationId xmlns:a16="http://schemas.microsoft.com/office/drawing/2014/main" id="{2C5A694F-AC24-E0E9-21DF-D9EC77FFDEE3}"/>
              </a:ext>
            </a:extLst>
          </p:cNvPr>
          <p:cNvSpPr/>
          <p:nvPr/>
        </p:nvSpPr>
        <p:spPr>
          <a:xfrm>
            <a:off x="781050" y="2210003"/>
            <a:ext cx="16725900" cy="0"/>
          </a:xfrm>
          <a:prstGeom prst="line">
            <a:avLst/>
          </a:prstGeom>
          <a:ln w="19050" cap="flat">
            <a:solidFill>
              <a:srgbClr val="DDE0E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F7C0D5E4-42B3-E2E9-35E7-987B83C8BFEC}"/>
              </a:ext>
            </a:extLst>
          </p:cNvPr>
          <p:cNvSpPr txBox="1"/>
          <p:nvPr/>
        </p:nvSpPr>
        <p:spPr>
          <a:xfrm>
            <a:off x="1371600" y="2559750"/>
            <a:ext cx="15925800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複雑さを解くカギは、するにはシステムが</a:t>
            </a:r>
            <a:r>
              <a:rPr lang="en-US" altLang="ja-JP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3</a:t>
            </a:r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つの層に分かれた権限管理していることを理解することにある。</a:t>
            </a: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B2D97C04-26D6-EEB0-50F5-2D5DD3534115}"/>
              </a:ext>
            </a:extLst>
          </p:cNvPr>
          <p:cNvSpPr txBox="1"/>
          <p:nvPr/>
        </p:nvSpPr>
        <p:spPr>
          <a:xfrm>
            <a:off x="998462" y="1153881"/>
            <a:ext cx="1070745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888" b="1" spc="58" dirty="0">
                <a:solidFill>
                  <a:srgbClr val="FFFFFF"/>
                </a:solidFill>
                <a:latin typeface="+mn-ea"/>
                <a:cs typeface="UD丸ゴ_ラージ（N仕様） Bold"/>
                <a:sym typeface="UD丸ゴ_ラージ（N仕様） Bold"/>
              </a:rPr>
              <a:t>02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E1B2B77A-9192-636A-F87D-7F0D85F51EDB}"/>
              </a:ext>
            </a:extLst>
          </p:cNvPr>
          <p:cNvSpPr txBox="1"/>
          <p:nvPr/>
        </p:nvSpPr>
        <p:spPr>
          <a:xfrm>
            <a:off x="2405162" y="962614"/>
            <a:ext cx="13444437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74"/>
              </a:lnSpc>
            </a:pP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権限管理の階層</a:t>
            </a:r>
            <a:endParaRPr lang="en-US" sz="6499" b="1" spc="649" dirty="0">
              <a:solidFill>
                <a:srgbClr val="262262"/>
              </a:solidFill>
              <a:latin typeface="+mj-ea"/>
              <a:ea typeface="+mj-ea"/>
              <a:cs typeface="UD丸ゴ_ラージ（N仕様） Bold"/>
              <a:sym typeface="UD丸ゴ_ラージ（N仕様） Bold"/>
            </a:endParaRPr>
          </a:p>
        </p:txBody>
      </p:sp>
      <p:graphicFrame>
        <p:nvGraphicFramePr>
          <p:cNvPr id="14" name="表 13">
            <a:extLst>
              <a:ext uri="{FF2B5EF4-FFF2-40B4-BE49-F238E27FC236}">
                <a16:creationId xmlns:a16="http://schemas.microsoft.com/office/drawing/2014/main" id="{EFB9BBEC-979A-3D04-61E1-910B6944A4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470803"/>
              </p:ext>
            </p:extLst>
          </p:nvPr>
        </p:nvGraphicFramePr>
        <p:xfrm>
          <a:off x="1371600" y="4638317"/>
          <a:ext cx="14554200" cy="402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4200">
                  <a:extLst>
                    <a:ext uri="{9D8B030D-6E8A-4147-A177-3AD203B41FA5}">
                      <a16:colId xmlns:a16="http://schemas.microsoft.com/office/drawing/2014/main" val="498722838"/>
                    </a:ext>
                  </a:extLst>
                </a:gridCol>
                <a:gridCol w="3429000">
                  <a:extLst>
                    <a:ext uri="{9D8B030D-6E8A-4147-A177-3AD203B41FA5}">
                      <a16:colId xmlns:a16="http://schemas.microsoft.com/office/drawing/2014/main" val="131435949"/>
                    </a:ext>
                  </a:extLst>
                </a:gridCol>
                <a:gridCol w="8001000">
                  <a:extLst>
                    <a:ext uri="{9D8B030D-6E8A-4147-A177-3AD203B41FA5}">
                      <a16:colId xmlns:a16="http://schemas.microsoft.com/office/drawing/2014/main" val="23398869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/>
                        <a:t>階層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/>
                        <a:t>該当機能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2400" dirty="0"/>
                        <a:t>管理対象・役割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0030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ja-JP" sz="2400" dirty="0">
                          <a:solidFill>
                            <a:srgbClr val="002060"/>
                          </a:solidFill>
                        </a:rPr>
                        <a:t>1. Jira</a:t>
                      </a:r>
                      <a:r>
                        <a:rPr lang="ja-JP" altLang="en-US" sz="2400" dirty="0">
                          <a:solidFill>
                            <a:srgbClr val="002060"/>
                          </a:solidFill>
                        </a:rPr>
                        <a:t> </a:t>
                      </a:r>
                      <a:r>
                        <a:rPr lang="en-US" altLang="ja-JP" sz="2400" dirty="0">
                          <a:solidFill>
                            <a:srgbClr val="002060"/>
                          </a:solidFill>
                        </a:rPr>
                        <a:t>Cloud</a:t>
                      </a:r>
                      <a:r>
                        <a:rPr lang="ja-JP" altLang="en-US" sz="2400" dirty="0">
                          <a:solidFill>
                            <a:srgbClr val="002060"/>
                          </a:solidFill>
                        </a:rPr>
                        <a:t>アカウント層</a:t>
                      </a:r>
                      <a:endParaRPr kumimoji="1" lang="ja-JP" alt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dirty="0"/>
                        <a:t>Access / </a:t>
                      </a:r>
                      <a:r>
                        <a:rPr kumimoji="1" lang="ja-JP" altLang="en-US" sz="2400" dirty="0"/>
                        <a:t>管理ハブ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dirty="0"/>
                        <a:t>アイデンティティとログイン</a:t>
                      </a:r>
                      <a:endParaRPr kumimoji="1" lang="en-US" altLang="ja-JP" sz="2400" dirty="0"/>
                    </a:p>
                    <a:p>
                      <a:r>
                        <a:rPr kumimoji="1" lang="ja-JP" altLang="en-US" sz="2400" dirty="0"/>
                        <a:t>ユーザーそのものと、所属する「グループ」を管理する大元の層。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2302329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lang="en-US" altLang="ja-JP" sz="2400" dirty="0">
                          <a:solidFill>
                            <a:srgbClr val="002060"/>
                          </a:solidFill>
                        </a:rPr>
                        <a:t>2. </a:t>
                      </a:r>
                      <a:r>
                        <a:rPr kumimoji="1" lang="en-US" altLang="ja-JP" sz="2400" dirty="0"/>
                        <a:t>JSM</a:t>
                      </a:r>
                      <a:r>
                        <a:rPr kumimoji="1" lang="ja-JP" altLang="en-US" sz="2400" dirty="0"/>
                        <a:t>スペース</a:t>
                      </a:r>
                      <a:endParaRPr kumimoji="1" lang="en-US" altLang="ja-JP" sz="2400" dirty="0"/>
                    </a:p>
                    <a:p>
                      <a:r>
                        <a:rPr kumimoji="1" lang="ja-JP" altLang="en-US" sz="2400" dirty="0"/>
                        <a:t>（プロジェクト層）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dirty="0"/>
                        <a:t>Jira Service Management</a:t>
                      </a:r>
                      <a:endParaRPr kumimoji="1" lang="ja-JP" alt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dirty="0"/>
                        <a:t>チケット管理とプロセス</a:t>
                      </a:r>
                      <a:endParaRPr kumimoji="1" lang="en-US" altLang="ja-JP" sz="2400" dirty="0"/>
                    </a:p>
                    <a:p>
                      <a:r>
                        <a:rPr kumimoji="1" lang="en-US" altLang="ja-JP" sz="2400" dirty="0"/>
                        <a:t>ITSM</a:t>
                      </a:r>
                      <a:r>
                        <a:rPr kumimoji="1" lang="ja-JP" altLang="en-US" sz="2400" dirty="0"/>
                        <a:t>業務、</a:t>
                      </a:r>
                      <a:r>
                        <a:rPr kumimoji="1" lang="en-US" altLang="ja-JP" sz="2400" dirty="0"/>
                        <a:t>SLA</a:t>
                      </a:r>
                      <a:r>
                        <a:rPr kumimoji="1" lang="ja-JP" altLang="en-US" sz="2400" dirty="0"/>
                        <a:t>、</a:t>
                      </a:r>
                      <a:r>
                        <a:rPr kumimoji="1" lang="en-US" altLang="ja-JP" sz="2400" dirty="0"/>
                        <a:t>Automation</a:t>
                      </a:r>
                      <a:r>
                        <a:rPr kumimoji="1" lang="ja-JP" altLang="en-US" sz="2400" dirty="0"/>
                        <a:t>、</a:t>
                      </a:r>
                      <a:r>
                        <a:rPr kumimoji="1" lang="en-US" altLang="ja-JP" sz="2400" dirty="0"/>
                        <a:t>Playbook</a:t>
                      </a:r>
                      <a:r>
                        <a:rPr kumimoji="1" lang="ja-JP" altLang="en-US" sz="2400" dirty="0"/>
                        <a:t>等を管理。「プロジェクトロール」でチケット操作権限を制御。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7905618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r>
                        <a:rPr kumimoji="1" lang="en-US" altLang="ja-JP" sz="2400" dirty="0"/>
                        <a:t>3. Operation</a:t>
                      </a:r>
                    </a:p>
                    <a:p>
                      <a:r>
                        <a:rPr kumimoji="1" lang="ja-JP" altLang="en-US" sz="2400" dirty="0"/>
                        <a:t>（</a:t>
                      </a:r>
                      <a:r>
                        <a:rPr kumimoji="1" lang="en-US" altLang="ja-JP" sz="2400" dirty="0"/>
                        <a:t>Opsgenie</a:t>
                      </a:r>
                      <a:r>
                        <a:rPr kumimoji="1" lang="ja-JP" altLang="en-US" sz="2400" dirty="0"/>
                        <a:t>層）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400" dirty="0"/>
                        <a:t>Operation</a:t>
                      </a:r>
                      <a:r>
                        <a:rPr kumimoji="1" lang="ja-JP" altLang="en-US" sz="2400" dirty="0"/>
                        <a:t>機能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400" dirty="0"/>
                        <a:t>障害通知、通知元との結合（</a:t>
                      </a:r>
                      <a:r>
                        <a:rPr kumimoji="1" lang="en-US" altLang="ja-JP" sz="2400" dirty="0"/>
                        <a:t>Integrations</a:t>
                      </a:r>
                      <a:r>
                        <a:rPr kumimoji="1" lang="ja-JP" altLang="en-US" sz="2400" dirty="0"/>
                        <a:t>）</a:t>
                      </a:r>
                      <a:endParaRPr kumimoji="1" lang="en-US" altLang="ja-JP" sz="2400" dirty="0"/>
                    </a:p>
                    <a:p>
                      <a:r>
                        <a:rPr kumimoji="1" lang="ja-JP" altLang="en-US" sz="2400" dirty="0"/>
                        <a:t>アラート対応、オンコールスケジュール、結合、メンテ設定等管理。「チーム」が主役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7956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17371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ADE565-8DA4-C690-8274-4DD1FDA08C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FB25F01-C369-078A-C518-B115C9C38AC9}"/>
              </a:ext>
            </a:extLst>
          </p:cNvPr>
          <p:cNvSpPr/>
          <p:nvPr/>
        </p:nvSpPr>
        <p:spPr>
          <a:xfrm>
            <a:off x="13239750" y="4067390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883C9F9F-CB6D-BB66-AB16-DA6F8BC04146}"/>
              </a:ext>
            </a:extLst>
          </p:cNvPr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02363246-E6B1-DB5C-66F6-F2BC1E37D772}"/>
              </a:ext>
            </a:extLst>
          </p:cNvPr>
          <p:cNvGrpSpPr/>
          <p:nvPr/>
        </p:nvGrpSpPr>
        <p:grpSpPr>
          <a:xfrm>
            <a:off x="381000" y="-855096"/>
            <a:ext cx="17526000" cy="10646122"/>
            <a:chOff x="0" y="-295275"/>
            <a:chExt cx="4615901" cy="280391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5666BD9-DF5B-7B1D-38F2-7011345722D1}"/>
                </a:ext>
              </a:extLst>
            </p:cNvPr>
            <p:cNvSpPr/>
            <p:nvPr/>
          </p:nvSpPr>
          <p:spPr>
            <a:xfrm>
              <a:off x="0" y="0"/>
              <a:ext cx="4615901" cy="2508642"/>
            </a:xfrm>
            <a:custGeom>
              <a:avLst/>
              <a:gdLst/>
              <a:ahLst/>
              <a:cxnLst/>
              <a:rect l="l" t="t" r="r" b="b"/>
              <a:pathLst>
                <a:path w="4615901" h="2508642">
                  <a:moveTo>
                    <a:pt x="22529" y="0"/>
                  </a:moveTo>
                  <a:lnTo>
                    <a:pt x="4593372" y="0"/>
                  </a:lnTo>
                  <a:cubicBezTo>
                    <a:pt x="4599348" y="0"/>
                    <a:pt x="4605078" y="2374"/>
                    <a:pt x="4609303" y="6599"/>
                  </a:cubicBezTo>
                  <a:cubicBezTo>
                    <a:pt x="4613528" y="10823"/>
                    <a:pt x="4615901" y="16554"/>
                    <a:pt x="4615901" y="22529"/>
                  </a:cubicBezTo>
                  <a:lnTo>
                    <a:pt x="4615901" y="2486113"/>
                  </a:lnTo>
                  <a:cubicBezTo>
                    <a:pt x="4615901" y="2492088"/>
                    <a:pt x="4613528" y="2497819"/>
                    <a:pt x="4609303" y="2502044"/>
                  </a:cubicBezTo>
                  <a:cubicBezTo>
                    <a:pt x="4605078" y="2506269"/>
                    <a:pt x="4599348" y="2508642"/>
                    <a:pt x="4593372" y="2508642"/>
                  </a:cubicBezTo>
                  <a:lnTo>
                    <a:pt x="22529" y="2508642"/>
                  </a:lnTo>
                  <a:cubicBezTo>
                    <a:pt x="16554" y="2508642"/>
                    <a:pt x="10823" y="2506269"/>
                    <a:pt x="6599" y="2502044"/>
                  </a:cubicBezTo>
                  <a:cubicBezTo>
                    <a:pt x="2374" y="2497819"/>
                    <a:pt x="0" y="2492088"/>
                    <a:pt x="0" y="2486113"/>
                  </a:cubicBezTo>
                  <a:lnTo>
                    <a:pt x="0" y="22529"/>
                  </a:lnTo>
                  <a:cubicBezTo>
                    <a:pt x="0" y="16554"/>
                    <a:pt x="2374" y="10823"/>
                    <a:pt x="6599" y="6599"/>
                  </a:cubicBezTo>
                  <a:cubicBezTo>
                    <a:pt x="10823" y="2374"/>
                    <a:pt x="16554" y="0"/>
                    <a:pt x="22529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26FFBE2D-D436-60B4-16D2-58385141E30B}"/>
                </a:ext>
              </a:extLst>
            </p:cNvPr>
            <p:cNvSpPr txBox="1"/>
            <p:nvPr/>
          </p:nvSpPr>
          <p:spPr>
            <a:xfrm>
              <a:off x="0" y="-295275"/>
              <a:ext cx="4615901" cy="2803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64D413D2-90B1-6F6A-8E83-A49503E051FF}"/>
              </a:ext>
            </a:extLst>
          </p:cNvPr>
          <p:cNvGrpSpPr/>
          <p:nvPr/>
        </p:nvGrpSpPr>
        <p:grpSpPr>
          <a:xfrm rot="2700000">
            <a:off x="1109142" y="914250"/>
            <a:ext cx="1086471" cy="1086263"/>
            <a:chOff x="0" y="0"/>
            <a:chExt cx="439097" cy="439012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0BCF4FC3-403C-6244-ECE6-89A0BE2BF768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FAF3D317-90DA-151A-9F5D-93A05D992CE0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866364B8-0994-382A-D49D-FF406530CED2}"/>
              </a:ext>
            </a:extLst>
          </p:cNvPr>
          <p:cNvGrpSpPr/>
          <p:nvPr/>
        </p:nvGrpSpPr>
        <p:grpSpPr>
          <a:xfrm rot="2700000">
            <a:off x="990600" y="914250"/>
            <a:ext cx="1086471" cy="1086263"/>
            <a:chOff x="0" y="0"/>
            <a:chExt cx="439097" cy="439012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C3A0D75B-57B2-EA9E-BA5C-0C3C3DBD753F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20A9D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282A9088-7912-FDCC-5EA4-A95A1A968FCE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13" name="AutoShape 13">
            <a:extLst>
              <a:ext uri="{FF2B5EF4-FFF2-40B4-BE49-F238E27FC236}">
                <a16:creationId xmlns:a16="http://schemas.microsoft.com/office/drawing/2014/main" id="{F19169D9-04EA-7E2F-BCCC-877DBA868B75}"/>
              </a:ext>
            </a:extLst>
          </p:cNvPr>
          <p:cNvSpPr/>
          <p:nvPr/>
        </p:nvSpPr>
        <p:spPr>
          <a:xfrm>
            <a:off x="781050" y="2210003"/>
            <a:ext cx="16725900" cy="0"/>
          </a:xfrm>
          <a:prstGeom prst="line">
            <a:avLst/>
          </a:prstGeom>
          <a:ln w="19050" cap="flat">
            <a:solidFill>
              <a:srgbClr val="DDE0E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DA5B60B7-C410-2AEF-8E83-A3017DCFEF15}"/>
              </a:ext>
            </a:extLst>
          </p:cNvPr>
          <p:cNvSpPr txBox="1"/>
          <p:nvPr/>
        </p:nvSpPr>
        <p:spPr>
          <a:xfrm>
            <a:off x="998462" y="1153881"/>
            <a:ext cx="1070745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888" b="1" spc="58" dirty="0">
                <a:solidFill>
                  <a:srgbClr val="FFFFFF"/>
                </a:solidFill>
                <a:latin typeface="+mn-ea"/>
                <a:cs typeface="UD丸ゴ_ラージ（N仕様） Bold"/>
                <a:sym typeface="UD丸ゴ_ラージ（N仕様） Bold"/>
              </a:rPr>
              <a:t>03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D9DB2DAC-3E3B-923C-9B35-23A598766678}"/>
              </a:ext>
            </a:extLst>
          </p:cNvPr>
          <p:cNvSpPr txBox="1"/>
          <p:nvPr/>
        </p:nvSpPr>
        <p:spPr>
          <a:xfrm>
            <a:off x="2405162" y="962614"/>
            <a:ext cx="1550183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altLang="ja-JP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Jira Cloud</a:t>
            </a: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全体の構造と管理レイヤー </a:t>
            </a:r>
            <a:endParaRPr lang="en-US" sz="6499" b="1" spc="649" dirty="0">
              <a:solidFill>
                <a:srgbClr val="262262"/>
              </a:solidFill>
              <a:latin typeface="+mj-ea"/>
              <a:ea typeface="+mj-ea"/>
              <a:cs typeface="UD丸ゴ_ラージ（N仕様） Bold"/>
              <a:sym typeface="UD丸ゴ_ラージ（N仕様） Bold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D8BE441A-D915-477C-A595-742405E2FA7E}"/>
              </a:ext>
            </a:extLst>
          </p:cNvPr>
          <p:cNvSpPr/>
          <p:nvPr/>
        </p:nvSpPr>
        <p:spPr>
          <a:xfrm>
            <a:off x="801831" y="2572339"/>
            <a:ext cx="16725900" cy="710220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1D90E89A-6092-C5A9-C267-9EE6A088E5B1}"/>
              </a:ext>
            </a:extLst>
          </p:cNvPr>
          <p:cNvSpPr txBox="1"/>
          <p:nvPr/>
        </p:nvSpPr>
        <p:spPr>
          <a:xfrm>
            <a:off x="5182782" y="2533691"/>
            <a:ext cx="7964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sz="2000" b="1" dirty="0">
                <a:latin typeface="+mn-ea"/>
              </a:rPr>
              <a:t>Atlassian </a:t>
            </a:r>
            <a:r>
              <a:rPr kumimoji="1" lang="ja-JP" altLang="en-US" sz="2000" b="1" dirty="0">
                <a:latin typeface="+mn-ea"/>
              </a:rPr>
              <a:t>プラットフォーム（</a:t>
            </a:r>
            <a:r>
              <a:rPr kumimoji="1" lang="en-US" altLang="ja-JP" sz="2000" b="1" dirty="0">
                <a:latin typeface="+mn-ea"/>
              </a:rPr>
              <a:t>admin.Atlassian.com</a:t>
            </a:r>
            <a:r>
              <a:rPr kumimoji="1" lang="ja-JP" altLang="en-US" sz="2000" b="1" dirty="0">
                <a:latin typeface="+mn-ea"/>
              </a:rPr>
              <a:t>）</a:t>
            </a:r>
            <a:endParaRPr kumimoji="1" lang="en-US" altLang="ja-JP" sz="2000" b="1" dirty="0">
              <a:latin typeface="+mn-ea"/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F46F02EB-032E-B6DB-1AE1-8604C8E5FDA8}"/>
              </a:ext>
            </a:extLst>
          </p:cNvPr>
          <p:cNvSpPr/>
          <p:nvPr/>
        </p:nvSpPr>
        <p:spPr>
          <a:xfrm>
            <a:off x="6847609" y="3010578"/>
            <a:ext cx="4712277" cy="743675"/>
          </a:xfrm>
          <a:prstGeom prst="rect">
            <a:avLst/>
          </a:prstGeom>
          <a:solidFill>
            <a:schemeClr val="bg1">
              <a:lumMod val="95000"/>
            </a:schemeClr>
          </a:solidFill>
          <a:ln cap="rnd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163BD3B4-B070-018A-CB5C-5EFC38ED26F0}"/>
              </a:ext>
            </a:extLst>
          </p:cNvPr>
          <p:cNvSpPr txBox="1"/>
          <p:nvPr/>
        </p:nvSpPr>
        <p:spPr>
          <a:xfrm>
            <a:off x="6890905" y="3059249"/>
            <a:ext cx="454775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1.</a:t>
            </a:r>
            <a:r>
              <a:rPr kumimoji="1" lang="ja-JP" altLang="en-US" b="1" dirty="0"/>
              <a:t>グローバル設定（組織全体）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ユーザ管理 </a:t>
            </a:r>
            <a:r>
              <a:rPr kumimoji="1" lang="en-US" altLang="ja-JP" b="1" dirty="0"/>
              <a:t>/ SSO / </a:t>
            </a:r>
            <a:r>
              <a:rPr kumimoji="1" lang="ja-JP" altLang="en-US" b="1" dirty="0"/>
              <a:t>セキュリティ </a:t>
            </a:r>
            <a:r>
              <a:rPr kumimoji="1" lang="en-US" altLang="ja-JP" b="1" dirty="0"/>
              <a:t>/ </a:t>
            </a:r>
            <a:r>
              <a:rPr kumimoji="1" lang="ja-JP" altLang="en-US" b="1" dirty="0"/>
              <a:t>請求</a:t>
            </a:r>
            <a:endParaRPr kumimoji="1" lang="en-US" altLang="ja-JP" b="1" dirty="0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0350702D-DCA3-6D9B-B16E-31E2CF499B99}"/>
              </a:ext>
            </a:extLst>
          </p:cNvPr>
          <p:cNvSpPr/>
          <p:nvPr/>
        </p:nvSpPr>
        <p:spPr>
          <a:xfrm>
            <a:off x="1219200" y="4026630"/>
            <a:ext cx="15849600" cy="54602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C9592571-9A39-7BB2-CB7B-1AABDFC8CE15}"/>
              </a:ext>
            </a:extLst>
          </p:cNvPr>
          <p:cNvSpPr/>
          <p:nvPr/>
        </p:nvSpPr>
        <p:spPr>
          <a:xfrm>
            <a:off x="6536746" y="4566426"/>
            <a:ext cx="5334000" cy="914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8D8D6C5D-F68B-9ECA-6620-6C1F287E4A75}"/>
              </a:ext>
            </a:extLst>
          </p:cNvPr>
          <p:cNvSpPr txBox="1"/>
          <p:nvPr/>
        </p:nvSpPr>
        <p:spPr>
          <a:xfrm>
            <a:off x="6929870" y="4168837"/>
            <a:ext cx="454775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Jira</a:t>
            </a:r>
            <a:r>
              <a:rPr kumimoji="1" lang="ja-JP" altLang="en-US" b="1" dirty="0"/>
              <a:t> </a:t>
            </a:r>
            <a:r>
              <a:rPr kumimoji="1" lang="en-US" altLang="ja-JP" b="1" dirty="0"/>
              <a:t>Cloud</a:t>
            </a:r>
            <a:r>
              <a:rPr kumimoji="1" lang="ja-JP" altLang="en-US" b="1" dirty="0"/>
              <a:t>（統合</a:t>
            </a:r>
            <a:r>
              <a:rPr kumimoji="1" lang="en-US" altLang="ja-JP" b="1" dirty="0"/>
              <a:t>UI</a:t>
            </a:r>
            <a:r>
              <a:rPr kumimoji="1" lang="ja-JP" altLang="en-US" b="1" dirty="0"/>
              <a:t>）</a:t>
            </a:r>
            <a:endParaRPr kumimoji="1" lang="en-US" altLang="ja-JP" b="1" dirty="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CB826BAC-2823-0B65-8F69-75391F675C83}"/>
              </a:ext>
            </a:extLst>
          </p:cNvPr>
          <p:cNvSpPr txBox="1"/>
          <p:nvPr/>
        </p:nvSpPr>
        <p:spPr>
          <a:xfrm>
            <a:off x="6679621" y="4700460"/>
            <a:ext cx="504825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2.Jira</a:t>
            </a:r>
            <a:r>
              <a:rPr kumimoji="1" lang="ja-JP" altLang="en-US" b="1" dirty="0"/>
              <a:t>製品設定（全プロダクト共通）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画面 </a:t>
            </a:r>
            <a:r>
              <a:rPr kumimoji="1" lang="en-US" altLang="ja-JP" b="1" dirty="0"/>
              <a:t>/ </a:t>
            </a:r>
            <a:r>
              <a:rPr kumimoji="1" lang="ja-JP" altLang="en-US" b="1" dirty="0"/>
              <a:t>ワークフロー </a:t>
            </a:r>
            <a:r>
              <a:rPr kumimoji="1" lang="en-US" altLang="ja-JP" b="1" dirty="0"/>
              <a:t>/ </a:t>
            </a:r>
            <a:r>
              <a:rPr kumimoji="1" lang="ja-JP" altLang="en-US" b="1" dirty="0"/>
              <a:t>権限スキーム</a:t>
            </a:r>
            <a:r>
              <a:rPr kumimoji="1" lang="en-US" altLang="ja-JP" b="1" dirty="0"/>
              <a:t>/ </a:t>
            </a:r>
            <a:r>
              <a:rPr kumimoji="1" lang="ja-JP" altLang="en-US" b="1" dirty="0"/>
              <a:t>アプリ管理</a:t>
            </a:r>
            <a:endParaRPr kumimoji="1" lang="en-US" altLang="ja-JP" b="1" dirty="0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91D0E940-156B-6E40-8743-9EE0D555D1D3}"/>
              </a:ext>
            </a:extLst>
          </p:cNvPr>
          <p:cNvSpPr/>
          <p:nvPr/>
        </p:nvSpPr>
        <p:spPr>
          <a:xfrm>
            <a:off x="1738745" y="5872116"/>
            <a:ext cx="5334000" cy="9144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FF7935E5-BBE1-13E1-0BC2-C4D5EC72D8B7}"/>
              </a:ext>
            </a:extLst>
          </p:cNvPr>
          <p:cNvSpPr txBox="1"/>
          <p:nvPr/>
        </p:nvSpPr>
        <p:spPr>
          <a:xfrm>
            <a:off x="1881620" y="6006150"/>
            <a:ext cx="504825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Jira Software</a:t>
            </a:r>
          </a:p>
          <a:p>
            <a:pPr algn="ctr"/>
            <a:r>
              <a:rPr kumimoji="1" lang="ja-JP" altLang="en-US" b="1" dirty="0"/>
              <a:t>（開発 ・ スクラム）</a:t>
            </a:r>
            <a:endParaRPr kumimoji="1" lang="en-US" altLang="ja-JP" b="1" dirty="0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45CA38A-EA16-D7AF-2DA0-B8A47B2376F8}"/>
              </a:ext>
            </a:extLst>
          </p:cNvPr>
          <p:cNvSpPr/>
          <p:nvPr/>
        </p:nvSpPr>
        <p:spPr>
          <a:xfrm>
            <a:off x="9276484" y="5872116"/>
            <a:ext cx="7487516" cy="15161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E2AD2446-2A4E-974C-0106-77BB21101333}"/>
              </a:ext>
            </a:extLst>
          </p:cNvPr>
          <p:cNvSpPr txBox="1"/>
          <p:nvPr/>
        </p:nvSpPr>
        <p:spPr>
          <a:xfrm>
            <a:off x="9581834" y="5864704"/>
            <a:ext cx="712989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Jira Service Management </a:t>
            </a:r>
            <a:r>
              <a:rPr kumimoji="1" lang="ja-JP" altLang="en-US" b="1" dirty="0"/>
              <a:t>（</a:t>
            </a:r>
            <a:r>
              <a:rPr kumimoji="1" lang="en-US" altLang="ja-JP" b="1" dirty="0"/>
              <a:t>JSM</a:t>
            </a:r>
            <a:r>
              <a:rPr kumimoji="1" lang="ja-JP" altLang="en-US" b="1" dirty="0"/>
              <a:t>）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</a:t>
            </a:r>
            <a:r>
              <a:rPr kumimoji="1" lang="en-US" altLang="ja-JP" b="1" dirty="0"/>
              <a:t>ITSM </a:t>
            </a:r>
            <a:r>
              <a:rPr kumimoji="1" lang="ja-JP" altLang="en-US" b="1" dirty="0"/>
              <a:t>・ ヘルプデスク）</a:t>
            </a:r>
            <a:endParaRPr kumimoji="1" lang="en-US" altLang="ja-JP" b="1" dirty="0"/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D3087461-6DBF-009E-B611-F86351B80DFC}"/>
              </a:ext>
            </a:extLst>
          </p:cNvPr>
          <p:cNvSpPr/>
          <p:nvPr/>
        </p:nvSpPr>
        <p:spPr>
          <a:xfrm>
            <a:off x="10391341" y="6550223"/>
            <a:ext cx="5257801" cy="7123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44DBBA32-7DD7-CC85-EE66-D6B42DE6F4E0}"/>
              </a:ext>
            </a:extLst>
          </p:cNvPr>
          <p:cNvSpPr txBox="1"/>
          <p:nvPr/>
        </p:nvSpPr>
        <p:spPr>
          <a:xfrm>
            <a:off x="10622657" y="6583241"/>
            <a:ext cx="484594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Operations</a:t>
            </a:r>
            <a:r>
              <a:rPr kumimoji="1" lang="ja-JP" altLang="en-US" b="1" dirty="0"/>
              <a:t>（旧 </a:t>
            </a:r>
            <a:r>
              <a:rPr kumimoji="1" lang="en-US" altLang="ja-JP" b="1" dirty="0"/>
              <a:t>Opsgenie</a:t>
            </a:r>
            <a:r>
              <a:rPr kumimoji="1" lang="ja-JP" altLang="en-US" b="1" dirty="0"/>
              <a:t>）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（アラート・オンコール等）</a:t>
            </a:r>
            <a:endParaRPr kumimoji="1" lang="en-US" altLang="ja-JP" b="1" dirty="0"/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D8E3F53-8C80-C653-3317-CFE440F0E4CB}"/>
              </a:ext>
            </a:extLst>
          </p:cNvPr>
          <p:cNvSpPr/>
          <p:nvPr/>
        </p:nvSpPr>
        <p:spPr>
          <a:xfrm>
            <a:off x="11277600" y="7917496"/>
            <a:ext cx="4744753" cy="109094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2622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61173328-0D5E-1A74-C8F0-806166BFF9D9}"/>
              </a:ext>
            </a:extLst>
          </p:cNvPr>
          <p:cNvSpPr txBox="1"/>
          <p:nvPr/>
        </p:nvSpPr>
        <p:spPr>
          <a:xfrm>
            <a:off x="11227004" y="8139804"/>
            <a:ext cx="484594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4. Operations </a:t>
            </a:r>
            <a:r>
              <a:rPr kumimoji="1" lang="ja-JP" altLang="en-US" b="1" dirty="0"/>
              <a:t>設定画面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オンコール ・ 統合 ・ メンテ</a:t>
            </a:r>
            <a:r>
              <a:rPr kumimoji="1" lang="en-US" altLang="ja-JP" b="1" dirty="0"/>
              <a:t>…</a:t>
            </a:r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D2EE8DFC-BDC7-3B5D-B031-66E178807A02}"/>
              </a:ext>
            </a:extLst>
          </p:cNvPr>
          <p:cNvSpPr/>
          <p:nvPr/>
        </p:nvSpPr>
        <p:spPr>
          <a:xfrm>
            <a:off x="1738746" y="7623800"/>
            <a:ext cx="7272772" cy="170058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34CD6CED-60BB-49F2-80C0-0D89B0A54482}"/>
              </a:ext>
            </a:extLst>
          </p:cNvPr>
          <p:cNvSpPr/>
          <p:nvPr/>
        </p:nvSpPr>
        <p:spPr>
          <a:xfrm>
            <a:off x="1902354" y="8269600"/>
            <a:ext cx="3280428" cy="65989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238E9B24-C5E0-3490-843D-AFC49FCF03F4}"/>
              </a:ext>
            </a:extLst>
          </p:cNvPr>
          <p:cNvSpPr/>
          <p:nvPr/>
        </p:nvSpPr>
        <p:spPr>
          <a:xfrm>
            <a:off x="5560270" y="8269600"/>
            <a:ext cx="3280428" cy="88667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BA0EC72D-8261-1D3B-370B-BA6D6B765891}"/>
              </a:ext>
            </a:extLst>
          </p:cNvPr>
          <p:cNvSpPr txBox="1"/>
          <p:nvPr/>
        </p:nvSpPr>
        <p:spPr>
          <a:xfrm>
            <a:off x="1799359" y="7748130"/>
            <a:ext cx="504825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ja-JP" altLang="en-US" b="1" dirty="0"/>
              <a:t>スペース（旧プロジェクト）の世界</a:t>
            </a:r>
            <a:endParaRPr kumimoji="1" lang="en-US" altLang="ja-JP" b="1" dirty="0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571F8FD4-DF86-DF6C-FEC4-CAD8EDF4B849}"/>
              </a:ext>
            </a:extLst>
          </p:cNvPr>
          <p:cNvSpPr txBox="1"/>
          <p:nvPr/>
        </p:nvSpPr>
        <p:spPr>
          <a:xfrm>
            <a:off x="1956121" y="8299348"/>
            <a:ext cx="3145218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en-US" altLang="ja-JP" b="1" dirty="0"/>
              <a:t>3. </a:t>
            </a:r>
            <a:r>
              <a:rPr kumimoji="1" lang="ja-JP" altLang="en-US" b="1" dirty="0"/>
              <a:t>ソフトウェアスペース設定</a:t>
            </a:r>
            <a:endParaRPr kumimoji="1" lang="en-US" altLang="ja-JP" b="1" dirty="0"/>
          </a:p>
          <a:p>
            <a:r>
              <a:rPr kumimoji="1" lang="ja-JP" altLang="en-US" b="1" dirty="0"/>
              <a:t>ボード設定 </a:t>
            </a:r>
            <a:r>
              <a:rPr kumimoji="1" lang="en-US" altLang="ja-JP" b="1" dirty="0"/>
              <a:t>/ </a:t>
            </a:r>
            <a:r>
              <a:rPr kumimoji="1" lang="ja-JP" altLang="en-US" b="1" dirty="0"/>
              <a:t>ツール連携</a:t>
            </a:r>
            <a:endParaRPr kumimoji="1" lang="en-US" altLang="ja-JP" b="1" dirty="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8C9FC707-ADF0-B2ED-5652-4C4EA4F5F9D5}"/>
              </a:ext>
            </a:extLst>
          </p:cNvPr>
          <p:cNvSpPr txBox="1"/>
          <p:nvPr/>
        </p:nvSpPr>
        <p:spPr>
          <a:xfrm>
            <a:off x="5600151" y="8251274"/>
            <a:ext cx="393091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en-US" altLang="ja-JP" b="1" dirty="0"/>
              <a:t>3. </a:t>
            </a:r>
            <a:r>
              <a:rPr kumimoji="1" lang="ja-JP" altLang="en-US" b="1" dirty="0"/>
              <a:t>サービス管理スペース設定</a:t>
            </a:r>
            <a:endParaRPr kumimoji="1" lang="en-US" altLang="ja-JP" b="1" dirty="0"/>
          </a:p>
          <a:p>
            <a:r>
              <a:rPr kumimoji="1" lang="en-US" altLang="ja-JP" b="1" dirty="0"/>
              <a:t>SLA / </a:t>
            </a:r>
            <a:r>
              <a:rPr kumimoji="1" lang="ja-JP" altLang="en-US" b="1" dirty="0"/>
              <a:t>自動化 </a:t>
            </a:r>
            <a:r>
              <a:rPr kumimoji="1" lang="en-US" altLang="ja-JP" b="1" dirty="0"/>
              <a:t>/ </a:t>
            </a:r>
            <a:r>
              <a:rPr kumimoji="1" lang="ja-JP" altLang="en-US" b="1" dirty="0"/>
              <a:t>リクエストタイプ</a:t>
            </a:r>
            <a:endParaRPr kumimoji="1" lang="en-US" altLang="ja-JP" b="1" dirty="0"/>
          </a:p>
          <a:p>
            <a:r>
              <a:rPr kumimoji="1" lang="ja-JP" altLang="en-US" b="1" dirty="0"/>
              <a:t>設定</a:t>
            </a:r>
            <a:r>
              <a:rPr kumimoji="1" lang="en-US" altLang="ja-JP" b="1" dirty="0"/>
              <a:t>…</a:t>
            </a:r>
          </a:p>
        </p:txBody>
      </p: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0140DAD4-2EB1-DE7A-8BDD-1C83C88B8A49}"/>
              </a:ext>
            </a:extLst>
          </p:cNvPr>
          <p:cNvCxnSpPr>
            <a:cxnSpLocks/>
          </p:cNvCxnSpPr>
          <p:nvPr/>
        </p:nvCxnSpPr>
        <p:spPr>
          <a:xfrm>
            <a:off x="9276484" y="3754253"/>
            <a:ext cx="0" cy="350197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コネクタ: カギ線 46">
            <a:extLst>
              <a:ext uri="{FF2B5EF4-FFF2-40B4-BE49-F238E27FC236}">
                <a16:creationId xmlns:a16="http://schemas.microsoft.com/office/drawing/2014/main" id="{3C3E1E3E-9123-71A4-49EC-0E3D74CBE2CD}"/>
              </a:ext>
            </a:extLst>
          </p:cNvPr>
          <p:cNvCxnSpPr>
            <a:cxnSpLocks/>
            <a:stCxn id="24" idx="2"/>
            <a:endCxn id="27" idx="0"/>
          </p:cNvCxnSpPr>
          <p:nvPr/>
        </p:nvCxnSpPr>
        <p:spPr>
          <a:xfrm rot="5400000">
            <a:off x="6609101" y="3277471"/>
            <a:ext cx="391290" cy="4798001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コネクタ: カギ線 48">
            <a:extLst>
              <a:ext uri="{FF2B5EF4-FFF2-40B4-BE49-F238E27FC236}">
                <a16:creationId xmlns:a16="http://schemas.microsoft.com/office/drawing/2014/main" id="{216C6039-6C50-9ED8-D2F0-F3BBED024C80}"/>
              </a:ext>
            </a:extLst>
          </p:cNvPr>
          <p:cNvCxnSpPr>
            <a:cxnSpLocks/>
            <a:stCxn id="24" idx="2"/>
            <a:endCxn id="30" idx="0"/>
          </p:cNvCxnSpPr>
          <p:nvPr/>
        </p:nvCxnSpPr>
        <p:spPr>
          <a:xfrm rot="16200000" flipH="1">
            <a:off x="10983325" y="3701247"/>
            <a:ext cx="383878" cy="3943036"/>
          </a:xfrm>
          <a:prstGeom prst="bentConnector3">
            <a:avLst>
              <a:gd name="adj1" fmla="val 50000"/>
            </a:avLst>
          </a:prstGeom>
          <a:ln w="3175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コネクタ: 曲線 52">
            <a:extLst>
              <a:ext uri="{FF2B5EF4-FFF2-40B4-BE49-F238E27FC236}">
                <a16:creationId xmlns:a16="http://schemas.microsoft.com/office/drawing/2014/main" id="{5112DB6F-5E49-5541-6121-A37A33442EF9}"/>
              </a:ext>
            </a:extLst>
          </p:cNvPr>
          <p:cNvCxnSpPr>
            <a:cxnSpLocks/>
            <a:stCxn id="31" idx="3"/>
            <a:endCxn id="34" idx="3"/>
          </p:cNvCxnSpPr>
          <p:nvPr/>
        </p:nvCxnSpPr>
        <p:spPr>
          <a:xfrm>
            <a:off x="15649142" y="6906406"/>
            <a:ext cx="423805" cy="1556564"/>
          </a:xfrm>
          <a:prstGeom prst="bentConnector3">
            <a:avLst>
              <a:gd name="adj1" fmla="val 153940"/>
            </a:avLst>
          </a:prstGeom>
          <a:ln w="28575">
            <a:solidFill>
              <a:schemeClr val="tx1"/>
            </a:solidFill>
            <a:prstDash val="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コネクタ: カギ線 54">
            <a:extLst>
              <a:ext uri="{FF2B5EF4-FFF2-40B4-BE49-F238E27FC236}">
                <a16:creationId xmlns:a16="http://schemas.microsoft.com/office/drawing/2014/main" id="{135EDC9B-1A8C-C271-B1E9-F86E7566ADCE}"/>
              </a:ext>
            </a:extLst>
          </p:cNvPr>
          <p:cNvCxnSpPr>
            <a:cxnSpLocks/>
            <a:stCxn id="29" idx="2"/>
          </p:cNvCxnSpPr>
          <p:nvPr/>
        </p:nvCxnSpPr>
        <p:spPr>
          <a:xfrm rot="5400000">
            <a:off x="10836103" y="5563667"/>
            <a:ext cx="359554" cy="4008725"/>
          </a:xfrm>
          <a:prstGeom prst="bentConnector2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矢印コネクタ 58">
            <a:extLst>
              <a:ext uri="{FF2B5EF4-FFF2-40B4-BE49-F238E27FC236}">
                <a16:creationId xmlns:a16="http://schemas.microsoft.com/office/drawing/2014/main" id="{DB7387EF-C318-AD73-1DA0-F4E8E3ED32F7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4405745" y="6786516"/>
            <a:ext cx="0" cy="809476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8044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61D04-616A-0962-50C9-D738DDFC8E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782FC26-55F4-75FC-385F-BBE760BB7F07}"/>
              </a:ext>
            </a:extLst>
          </p:cNvPr>
          <p:cNvSpPr/>
          <p:nvPr/>
        </p:nvSpPr>
        <p:spPr>
          <a:xfrm>
            <a:off x="13239750" y="4067390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34500065-A4D3-A717-67EC-4706308D745E}"/>
              </a:ext>
            </a:extLst>
          </p:cNvPr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680F62EF-5629-4787-5FC3-9039277CE41A}"/>
              </a:ext>
            </a:extLst>
          </p:cNvPr>
          <p:cNvGrpSpPr/>
          <p:nvPr/>
        </p:nvGrpSpPr>
        <p:grpSpPr>
          <a:xfrm>
            <a:off x="381000" y="-952500"/>
            <a:ext cx="17526000" cy="10646122"/>
            <a:chOff x="0" y="-295275"/>
            <a:chExt cx="4615901" cy="280391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DF1A2119-599F-8419-9B8A-DA87679DB9AA}"/>
                </a:ext>
              </a:extLst>
            </p:cNvPr>
            <p:cNvSpPr/>
            <p:nvPr/>
          </p:nvSpPr>
          <p:spPr>
            <a:xfrm>
              <a:off x="0" y="0"/>
              <a:ext cx="4615901" cy="2508642"/>
            </a:xfrm>
            <a:custGeom>
              <a:avLst/>
              <a:gdLst/>
              <a:ahLst/>
              <a:cxnLst/>
              <a:rect l="l" t="t" r="r" b="b"/>
              <a:pathLst>
                <a:path w="4615901" h="2508642">
                  <a:moveTo>
                    <a:pt x="22529" y="0"/>
                  </a:moveTo>
                  <a:lnTo>
                    <a:pt x="4593372" y="0"/>
                  </a:lnTo>
                  <a:cubicBezTo>
                    <a:pt x="4599348" y="0"/>
                    <a:pt x="4605078" y="2374"/>
                    <a:pt x="4609303" y="6599"/>
                  </a:cubicBezTo>
                  <a:cubicBezTo>
                    <a:pt x="4613528" y="10823"/>
                    <a:pt x="4615901" y="16554"/>
                    <a:pt x="4615901" y="22529"/>
                  </a:cubicBezTo>
                  <a:lnTo>
                    <a:pt x="4615901" y="2486113"/>
                  </a:lnTo>
                  <a:cubicBezTo>
                    <a:pt x="4615901" y="2492088"/>
                    <a:pt x="4613528" y="2497819"/>
                    <a:pt x="4609303" y="2502044"/>
                  </a:cubicBezTo>
                  <a:cubicBezTo>
                    <a:pt x="4605078" y="2506269"/>
                    <a:pt x="4599348" y="2508642"/>
                    <a:pt x="4593372" y="2508642"/>
                  </a:cubicBezTo>
                  <a:lnTo>
                    <a:pt x="22529" y="2508642"/>
                  </a:lnTo>
                  <a:cubicBezTo>
                    <a:pt x="16554" y="2508642"/>
                    <a:pt x="10823" y="2506269"/>
                    <a:pt x="6599" y="2502044"/>
                  </a:cubicBezTo>
                  <a:cubicBezTo>
                    <a:pt x="2374" y="2497819"/>
                    <a:pt x="0" y="2492088"/>
                    <a:pt x="0" y="2486113"/>
                  </a:cubicBezTo>
                  <a:lnTo>
                    <a:pt x="0" y="22529"/>
                  </a:lnTo>
                  <a:cubicBezTo>
                    <a:pt x="0" y="16554"/>
                    <a:pt x="2374" y="10823"/>
                    <a:pt x="6599" y="6599"/>
                  </a:cubicBezTo>
                  <a:cubicBezTo>
                    <a:pt x="10823" y="2374"/>
                    <a:pt x="16554" y="0"/>
                    <a:pt x="22529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ja-JP" altLang="en-US" dirty="0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73EDBD50-1CEF-FD0D-82B9-C940C19FF8DC}"/>
                </a:ext>
              </a:extLst>
            </p:cNvPr>
            <p:cNvSpPr txBox="1"/>
            <p:nvPr/>
          </p:nvSpPr>
          <p:spPr>
            <a:xfrm>
              <a:off x="0" y="-295275"/>
              <a:ext cx="4615901" cy="2803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38352042-C237-08D7-A550-9B2BB7CFFB5F}"/>
              </a:ext>
            </a:extLst>
          </p:cNvPr>
          <p:cNvGrpSpPr/>
          <p:nvPr/>
        </p:nvGrpSpPr>
        <p:grpSpPr>
          <a:xfrm rot="2700000">
            <a:off x="1109142" y="914250"/>
            <a:ext cx="1086471" cy="1086263"/>
            <a:chOff x="0" y="0"/>
            <a:chExt cx="439097" cy="439012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DB062478-F537-782E-C392-D700FA4D4286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A7E0E1D8-2FB8-4AB0-03AA-B5A002BFBB7F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765DF111-22DE-400E-41E8-8AAB75B3771D}"/>
              </a:ext>
            </a:extLst>
          </p:cNvPr>
          <p:cNvGrpSpPr/>
          <p:nvPr/>
        </p:nvGrpSpPr>
        <p:grpSpPr>
          <a:xfrm rot="2700000">
            <a:off x="990600" y="914250"/>
            <a:ext cx="1086471" cy="1086263"/>
            <a:chOff x="0" y="0"/>
            <a:chExt cx="439097" cy="439012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5EE63B31-836E-7430-C112-1874787F6359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20A9D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5CB51FFE-93F6-C677-F915-C348393143F7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13" name="AutoShape 13">
            <a:extLst>
              <a:ext uri="{FF2B5EF4-FFF2-40B4-BE49-F238E27FC236}">
                <a16:creationId xmlns:a16="http://schemas.microsoft.com/office/drawing/2014/main" id="{068AD221-FAC8-7305-F038-A98CDA14191E}"/>
              </a:ext>
            </a:extLst>
          </p:cNvPr>
          <p:cNvSpPr/>
          <p:nvPr/>
        </p:nvSpPr>
        <p:spPr>
          <a:xfrm>
            <a:off x="781050" y="2210003"/>
            <a:ext cx="16725900" cy="0"/>
          </a:xfrm>
          <a:prstGeom prst="line">
            <a:avLst/>
          </a:prstGeom>
          <a:ln w="19050" cap="flat">
            <a:solidFill>
              <a:srgbClr val="DDE0E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52F88228-771C-B2F7-D212-F04B15B2F8C8}"/>
              </a:ext>
            </a:extLst>
          </p:cNvPr>
          <p:cNvSpPr txBox="1"/>
          <p:nvPr/>
        </p:nvSpPr>
        <p:spPr>
          <a:xfrm>
            <a:off x="1371600" y="2559750"/>
            <a:ext cx="15925800" cy="98488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altLang="ja-JP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JSM</a:t>
            </a:r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内に</a:t>
            </a:r>
            <a:r>
              <a:rPr lang="en-US" altLang="ja-JP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Operations</a:t>
            </a:r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は、統合されているものの管理については</a:t>
            </a:r>
            <a:endParaRPr lang="en-US" altLang="ja-JP" sz="3200" b="1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  <a:p>
            <a:pPr algn="l"/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目的が異なるため管理方法も異なる。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A83E6AD8-E7CF-C9A3-4C64-370FB2BA5432}"/>
              </a:ext>
            </a:extLst>
          </p:cNvPr>
          <p:cNvSpPr txBox="1"/>
          <p:nvPr/>
        </p:nvSpPr>
        <p:spPr>
          <a:xfrm>
            <a:off x="998462" y="1153881"/>
            <a:ext cx="1070745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888" b="1" spc="58" dirty="0">
                <a:solidFill>
                  <a:srgbClr val="FFFFFF"/>
                </a:solidFill>
                <a:latin typeface="+mn-ea"/>
                <a:cs typeface="UD丸ゴ_ラージ（N仕様） Bold"/>
                <a:sym typeface="UD丸ゴ_ラージ（N仕様） Bold"/>
              </a:rPr>
              <a:t>04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867EBB14-01F3-CB2E-B62A-C910CC9FC4E9}"/>
              </a:ext>
            </a:extLst>
          </p:cNvPr>
          <p:cNvSpPr txBox="1"/>
          <p:nvPr/>
        </p:nvSpPr>
        <p:spPr>
          <a:xfrm>
            <a:off x="2405162" y="962614"/>
            <a:ext cx="1588283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altLang="ja-JP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JSM</a:t>
            </a: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ロールと</a:t>
            </a:r>
            <a:r>
              <a:rPr lang="en-US" altLang="ja-JP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Ops</a:t>
            </a: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チームの違い</a:t>
            </a:r>
            <a:endParaRPr lang="en-US" sz="6499" b="1" spc="649" dirty="0">
              <a:solidFill>
                <a:srgbClr val="262262"/>
              </a:solidFill>
              <a:latin typeface="+mj-ea"/>
              <a:ea typeface="+mj-ea"/>
              <a:cs typeface="UD丸ゴ_ラージ（N仕様） Bold"/>
              <a:sym typeface="UD丸ゴ_ラージ（N仕様） Bold"/>
            </a:endParaRPr>
          </a:p>
        </p:txBody>
      </p:sp>
      <p:graphicFrame>
        <p:nvGraphicFramePr>
          <p:cNvPr id="14" name="表 13">
            <a:extLst>
              <a:ext uri="{FF2B5EF4-FFF2-40B4-BE49-F238E27FC236}">
                <a16:creationId xmlns:a16="http://schemas.microsoft.com/office/drawing/2014/main" id="{897CE832-DFBD-FE44-4EA0-5F2240B5C7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315558"/>
              </p:ext>
            </p:extLst>
          </p:nvPr>
        </p:nvGraphicFramePr>
        <p:xfrm>
          <a:off x="1371600" y="3742125"/>
          <a:ext cx="13944600" cy="44971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48007">
                  <a:extLst>
                    <a:ext uri="{9D8B030D-6E8A-4147-A177-3AD203B41FA5}">
                      <a16:colId xmlns:a16="http://schemas.microsoft.com/office/drawing/2014/main" val="498722838"/>
                    </a:ext>
                  </a:extLst>
                </a:gridCol>
                <a:gridCol w="7296593">
                  <a:extLst>
                    <a:ext uri="{9D8B030D-6E8A-4147-A177-3AD203B41FA5}">
                      <a16:colId xmlns:a16="http://schemas.microsoft.com/office/drawing/2014/main" val="131435949"/>
                    </a:ext>
                  </a:extLst>
                </a:gridCol>
              </a:tblGrid>
              <a:tr h="748062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/>
                        <a:t>JSM</a:t>
                      </a:r>
                      <a:r>
                        <a:rPr kumimoji="1" lang="ja-JP" altLang="en-US" sz="2400" dirty="0"/>
                        <a:t>プロジェクトロール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2400" dirty="0"/>
                        <a:t>Operation</a:t>
                      </a:r>
                      <a:r>
                        <a:rPr kumimoji="1" lang="ja-JP" altLang="en-US" sz="2400" dirty="0"/>
                        <a:t>ロール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0030238"/>
                  </a:ext>
                </a:extLst>
              </a:tr>
              <a:tr h="3441086">
                <a:tc>
                  <a:txBody>
                    <a:bodyPr/>
                    <a:lstStyle/>
                    <a:p>
                      <a:r>
                        <a:rPr lang="ja-JP" altLang="en-US" sz="2400" dirty="0">
                          <a:solidFill>
                            <a:srgbClr val="002060"/>
                          </a:solidFill>
                        </a:rPr>
                        <a:t>目的：</a:t>
                      </a:r>
                      <a:endParaRPr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r>
                        <a:rPr lang="ja-JP" altLang="en-US" sz="2400" dirty="0">
                          <a:solidFill>
                            <a:srgbClr val="002060"/>
                          </a:solidFill>
                        </a:rPr>
                        <a:t>チケット（課題）の作業権限管理。</a:t>
                      </a:r>
                      <a:endParaRPr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endParaRPr kumimoji="1"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r>
                        <a:rPr kumimoji="1" lang="ja-JP" altLang="en-US" sz="2400" dirty="0">
                          <a:solidFill>
                            <a:srgbClr val="002060"/>
                          </a:solidFill>
                        </a:rPr>
                        <a:t>できること：</a:t>
                      </a:r>
                      <a:endParaRPr kumimoji="1"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r>
                        <a:rPr kumimoji="1" lang="ja-JP" altLang="en-US" sz="2400" dirty="0">
                          <a:solidFill>
                            <a:srgbClr val="002060"/>
                          </a:solidFill>
                        </a:rPr>
                        <a:t>チケットの閲覧、コメント、ステータス変更、</a:t>
                      </a:r>
                      <a:r>
                        <a:rPr kumimoji="1" lang="en-US" altLang="ja-JP" sz="2400" dirty="0">
                          <a:solidFill>
                            <a:srgbClr val="002060"/>
                          </a:solidFill>
                        </a:rPr>
                        <a:t>SAL</a:t>
                      </a:r>
                      <a:r>
                        <a:rPr kumimoji="1" lang="ja-JP" altLang="en-US" sz="2400" dirty="0">
                          <a:solidFill>
                            <a:srgbClr val="002060"/>
                          </a:solidFill>
                        </a:rPr>
                        <a:t>閲覧など</a:t>
                      </a:r>
                      <a:endParaRPr kumimoji="1"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endParaRPr kumimoji="1"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r>
                        <a:rPr kumimoji="1" lang="ja-JP" altLang="en-US" sz="2400" dirty="0">
                          <a:solidFill>
                            <a:srgbClr val="002060"/>
                          </a:solidFill>
                        </a:rPr>
                        <a:t>注意点：</a:t>
                      </a:r>
                      <a:endParaRPr kumimoji="1"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r>
                        <a:rPr kumimoji="1" lang="ja-JP" altLang="en-US" sz="2400" dirty="0">
                          <a:solidFill>
                            <a:srgbClr val="002060"/>
                          </a:solidFill>
                        </a:rPr>
                        <a:t>ここに属していても、アラーム通知は届かない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ja-JP" altLang="en-US" sz="2400" dirty="0">
                          <a:solidFill>
                            <a:srgbClr val="002060"/>
                          </a:solidFill>
                        </a:rPr>
                        <a:t>目的：</a:t>
                      </a:r>
                      <a:endParaRPr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r>
                        <a:rPr lang="ja-JP" altLang="en-US" sz="2400" dirty="0">
                          <a:solidFill>
                            <a:srgbClr val="002060"/>
                          </a:solidFill>
                        </a:rPr>
                        <a:t>インシデント発生時のメンバー、チーム権限管理。</a:t>
                      </a:r>
                      <a:endParaRPr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endParaRPr kumimoji="1"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r>
                        <a:rPr kumimoji="1" lang="ja-JP" altLang="en-US" sz="2400" dirty="0">
                          <a:solidFill>
                            <a:srgbClr val="002060"/>
                          </a:solidFill>
                        </a:rPr>
                        <a:t>できること：</a:t>
                      </a:r>
                      <a:endParaRPr kumimoji="1"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r>
                        <a:rPr kumimoji="1" lang="ja-JP" altLang="en-US" sz="2400" dirty="0">
                          <a:solidFill>
                            <a:srgbClr val="002060"/>
                          </a:solidFill>
                        </a:rPr>
                        <a:t>オンコールシフトへのアサイン、通知ルールの受取、アラートの</a:t>
                      </a:r>
                      <a:r>
                        <a:rPr kumimoji="1" lang="en-US" altLang="ja-JP" sz="2400" dirty="0">
                          <a:solidFill>
                            <a:srgbClr val="002060"/>
                          </a:solidFill>
                        </a:rPr>
                        <a:t>Ack/Close</a:t>
                      </a:r>
                      <a:r>
                        <a:rPr kumimoji="1" lang="ja-JP" altLang="en-US" sz="2400" dirty="0">
                          <a:solidFill>
                            <a:srgbClr val="002060"/>
                          </a:solidFill>
                        </a:rPr>
                        <a:t>等</a:t>
                      </a:r>
                      <a:endParaRPr kumimoji="1"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endParaRPr kumimoji="1"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r>
                        <a:rPr kumimoji="1" lang="ja-JP" altLang="en-US" sz="2400" dirty="0">
                          <a:solidFill>
                            <a:srgbClr val="002060"/>
                          </a:solidFill>
                        </a:rPr>
                        <a:t>注意点：</a:t>
                      </a:r>
                      <a:endParaRPr kumimoji="1" lang="en-US" altLang="ja-JP" sz="2400" dirty="0">
                        <a:solidFill>
                          <a:srgbClr val="002060"/>
                        </a:solidFill>
                      </a:endParaRPr>
                    </a:p>
                    <a:p>
                      <a:r>
                        <a:rPr kumimoji="1" lang="ja-JP" altLang="en-US" sz="2400" dirty="0">
                          <a:solidFill>
                            <a:srgbClr val="002060"/>
                          </a:solidFill>
                        </a:rPr>
                        <a:t>オンコールやエスカレーションはチーム単位で管理され、実際の対応はユーザー（人）が行う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302329"/>
                  </a:ext>
                </a:extLst>
              </a:tr>
            </a:tbl>
          </a:graphicData>
        </a:graphic>
      </p:graphicFrame>
      <p:sp>
        <p:nvSpPr>
          <p:cNvPr id="15" name="TextBox 16">
            <a:extLst>
              <a:ext uri="{FF2B5EF4-FFF2-40B4-BE49-F238E27FC236}">
                <a16:creationId xmlns:a16="http://schemas.microsoft.com/office/drawing/2014/main" id="{3432D17E-581D-019A-D64D-1DAC796F4849}"/>
              </a:ext>
            </a:extLst>
          </p:cNvPr>
          <p:cNvSpPr txBox="1"/>
          <p:nvPr/>
        </p:nvSpPr>
        <p:spPr>
          <a:xfrm>
            <a:off x="1371600" y="8766604"/>
            <a:ext cx="15925800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altLang="ja-JP" sz="28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※</a:t>
            </a:r>
            <a:r>
              <a:rPr lang="ja-JP" altLang="en-US" sz="28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両者の権限は自動では同期しません。運用フローとして明示的に管理する必要がある。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</p:txBody>
      </p:sp>
    </p:spTree>
    <p:extLst>
      <p:ext uri="{BB962C8B-B14F-4D97-AF65-F5344CB8AC3E}">
        <p14:creationId xmlns:p14="http://schemas.microsoft.com/office/powerpoint/2010/main" val="3970388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02D2D-1E96-A2F8-231A-FB1E356F05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E297340-89E3-BFD9-CF00-806A5BA96EDF}"/>
              </a:ext>
            </a:extLst>
          </p:cNvPr>
          <p:cNvSpPr/>
          <p:nvPr/>
        </p:nvSpPr>
        <p:spPr>
          <a:xfrm>
            <a:off x="13279514" y="4049148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8C67B41-7AC3-8F13-7A6A-3CD50C454629}"/>
              </a:ext>
            </a:extLst>
          </p:cNvPr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4D4CBE09-8210-B7BD-F278-7190943AC359}"/>
              </a:ext>
            </a:extLst>
          </p:cNvPr>
          <p:cNvGrpSpPr/>
          <p:nvPr/>
        </p:nvGrpSpPr>
        <p:grpSpPr>
          <a:xfrm>
            <a:off x="381000" y="-875482"/>
            <a:ext cx="17526000" cy="10646122"/>
            <a:chOff x="0" y="-295275"/>
            <a:chExt cx="4615901" cy="280391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110F7B0-DD84-0C8C-7FF2-A3338BEF4BC1}"/>
                </a:ext>
              </a:extLst>
            </p:cNvPr>
            <p:cNvSpPr/>
            <p:nvPr/>
          </p:nvSpPr>
          <p:spPr>
            <a:xfrm>
              <a:off x="0" y="0"/>
              <a:ext cx="4615901" cy="2508642"/>
            </a:xfrm>
            <a:custGeom>
              <a:avLst/>
              <a:gdLst/>
              <a:ahLst/>
              <a:cxnLst/>
              <a:rect l="l" t="t" r="r" b="b"/>
              <a:pathLst>
                <a:path w="4615901" h="2508642">
                  <a:moveTo>
                    <a:pt x="22529" y="0"/>
                  </a:moveTo>
                  <a:lnTo>
                    <a:pt x="4593372" y="0"/>
                  </a:lnTo>
                  <a:cubicBezTo>
                    <a:pt x="4599348" y="0"/>
                    <a:pt x="4605078" y="2374"/>
                    <a:pt x="4609303" y="6599"/>
                  </a:cubicBezTo>
                  <a:cubicBezTo>
                    <a:pt x="4613528" y="10823"/>
                    <a:pt x="4615901" y="16554"/>
                    <a:pt x="4615901" y="22529"/>
                  </a:cubicBezTo>
                  <a:lnTo>
                    <a:pt x="4615901" y="2486113"/>
                  </a:lnTo>
                  <a:cubicBezTo>
                    <a:pt x="4615901" y="2492088"/>
                    <a:pt x="4613528" y="2497819"/>
                    <a:pt x="4609303" y="2502044"/>
                  </a:cubicBezTo>
                  <a:cubicBezTo>
                    <a:pt x="4605078" y="2506269"/>
                    <a:pt x="4599348" y="2508642"/>
                    <a:pt x="4593372" y="2508642"/>
                  </a:cubicBezTo>
                  <a:lnTo>
                    <a:pt x="22529" y="2508642"/>
                  </a:lnTo>
                  <a:cubicBezTo>
                    <a:pt x="16554" y="2508642"/>
                    <a:pt x="10823" y="2506269"/>
                    <a:pt x="6599" y="2502044"/>
                  </a:cubicBezTo>
                  <a:cubicBezTo>
                    <a:pt x="2374" y="2497819"/>
                    <a:pt x="0" y="2492088"/>
                    <a:pt x="0" y="2486113"/>
                  </a:cubicBezTo>
                  <a:lnTo>
                    <a:pt x="0" y="22529"/>
                  </a:lnTo>
                  <a:cubicBezTo>
                    <a:pt x="0" y="16554"/>
                    <a:pt x="2374" y="10823"/>
                    <a:pt x="6599" y="6599"/>
                  </a:cubicBezTo>
                  <a:cubicBezTo>
                    <a:pt x="10823" y="2374"/>
                    <a:pt x="16554" y="0"/>
                    <a:pt x="22529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ja-JP" altLang="en-US" dirty="0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BC808EDD-7151-8BC3-E110-B295B6CB8ED5}"/>
                </a:ext>
              </a:extLst>
            </p:cNvPr>
            <p:cNvSpPr txBox="1"/>
            <p:nvPr/>
          </p:nvSpPr>
          <p:spPr>
            <a:xfrm>
              <a:off x="0" y="-295275"/>
              <a:ext cx="4615901" cy="2803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891554A5-9A80-6B74-4267-48A612A11FE3}"/>
              </a:ext>
            </a:extLst>
          </p:cNvPr>
          <p:cNvGrpSpPr/>
          <p:nvPr/>
        </p:nvGrpSpPr>
        <p:grpSpPr>
          <a:xfrm rot="2700000">
            <a:off x="1109142" y="914250"/>
            <a:ext cx="1086471" cy="1086263"/>
            <a:chOff x="0" y="0"/>
            <a:chExt cx="439097" cy="439012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15902F29-79FF-0364-DAB6-33370B36E3B9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BCFC6D8D-F53F-5704-BECC-0FABDCCB6E6B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6695439F-BE40-8A08-726B-F9409CD59C9E}"/>
              </a:ext>
            </a:extLst>
          </p:cNvPr>
          <p:cNvGrpSpPr/>
          <p:nvPr/>
        </p:nvGrpSpPr>
        <p:grpSpPr>
          <a:xfrm rot="2700000">
            <a:off x="990600" y="914250"/>
            <a:ext cx="1086471" cy="1086263"/>
            <a:chOff x="0" y="0"/>
            <a:chExt cx="439097" cy="439012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E2FEE38B-23A2-EF7E-B43A-F1FEA41DB235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20A9D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0FBB4531-4EB8-9C6C-70DC-ADBBC1EA64B0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13" name="AutoShape 13">
            <a:extLst>
              <a:ext uri="{FF2B5EF4-FFF2-40B4-BE49-F238E27FC236}">
                <a16:creationId xmlns:a16="http://schemas.microsoft.com/office/drawing/2014/main" id="{68A74A65-8F22-FCC0-ECB0-8B0A1293E3B7}"/>
              </a:ext>
            </a:extLst>
          </p:cNvPr>
          <p:cNvSpPr/>
          <p:nvPr/>
        </p:nvSpPr>
        <p:spPr>
          <a:xfrm>
            <a:off x="781050" y="2210003"/>
            <a:ext cx="16725900" cy="0"/>
          </a:xfrm>
          <a:prstGeom prst="line">
            <a:avLst/>
          </a:prstGeom>
          <a:ln w="19050" cap="flat">
            <a:solidFill>
              <a:srgbClr val="DDE0E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C4A5A2F2-DB5A-26E2-A137-3F9243855AC7}"/>
              </a:ext>
            </a:extLst>
          </p:cNvPr>
          <p:cNvSpPr txBox="1"/>
          <p:nvPr/>
        </p:nvSpPr>
        <p:spPr>
          <a:xfrm>
            <a:off x="998462" y="1153881"/>
            <a:ext cx="1070745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888" b="1" spc="58" dirty="0">
                <a:solidFill>
                  <a:srgbClr val="FFFFFF"/>
                </a:solidFill>
                <a:latin typeface="+mn-ea"/>
                <a:cs typeface="UD丸ゴ_ラージ（N仕様） Bold"/>
                <a:sym typeface="UD丸ゴ_ラージ（N仕様） Bold"/>
              </a:rPr>
              <a:t>05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591B1AA8-2CF3-95DE-9A09-4A2EABEEA81F}"/>
              </a:ext>
            </a:extLst>
          </p:cNvPr>
          <p:cNvSpPr txBox="1"/>
          <p:nvPr/>
        </p:nvSpPr>
        <p:spPr>
          <a:xfrm>
            <a:off x="2405162" y="962614"/>
            <a:ext cx="1588283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74"/>
              </a:lnSpc>
            </a:pP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概念構造図（全体イメージ）</a:t>
            </a:r>
            <a:endParaRPr lang="en-US" sz="6499" b="1" spc="649" dirty="0">
              <a:solidFill>
                <a:srgbClr val="262262"/>
              </a:solidFill>
              <a:latin typeface="+mj-ea"/>
              <a:ea typeface="+mj-ea"/>
              <a:cs typeface="UD丸ゴ_ラージ（N仕様） Bold"/>
              <a:sym typeface="UD丸ゴ_ラージ（N仕様） Bold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DB782217-EA5A-C57A-470D-0AE6EB313D93}"/>
              </a:ext>
            </a:extLst>
          </p:cNvPr>
          <p:cNvSpPr/>
          <p:nvPr/>
        </p:nvSpPr>
        <p:spPr>
          <a:xfrm>
            <a:off x="781050" y="2495591"/>
            <a:ext cx="4705350" cy="69625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392A0951-60E5-FA3A-0630-4C85117C2E18}"/>
              </a:ext>
            </a:extLst>
          </p:cNvPr>
          <p:cNvSpPr/>
          <p:nvPr/>
        </p:nvSpPr>
        <p:spPr>
          <a:xfrm>
            <a:off x="14020799" y="2495591"/>
            <a:ext cx="3525987" cy="74714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0AE04EFC-D224-D657-537A-413C314BBE89}"/>
              </a:ext>
            </a:extLst>
          </p:cNvPr>
          <p:cNvSpPr/>
          <p:nvPr/>
        </p:nvSpPr>
        <p:spPr>
          <a:xfrm>
            <a:off x="6601691" y="2453881"/>
            <a:ext cx="6913417" cy="74714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34AEB755-F223-D14B-79AF-A3AA20825AFE}"/>
              </a:ext>
            </a:extLst>
          </p:cNvPr>
          <p:cNvSpPr/>
          <p:nvPr/>
        </p:nvSpPr>
        <p:spPr>
          <a:xfrm>
            <a:off x="6742830" y="3823513"/>
            <a:ext cx="6513307" cy="304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EF8A89D1-05E4-8F71-27FF-04AF5058D3BA}"/>
              </a:ext>
            </a:extLst>
          </p:cNvPr>
          <p:cNvSpPr/>
          <p:nvPr/>
        </p:nvSpPr>
        <p:spPr>
          <a:xfrm>
            <a:off x="7010400" y="4381268"/>
            <a:ext cx="2667000" cy="10603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B0983B65-09B4-8EE4-8148-0CB9B56AE450}"/>
              </a:ext>
            </a:extLst>
          </p:cNvPr>
          <p:cNvSpPr/>
          <p:nvPr/>
        </p:nvSpPr>
        <p:spPr>
          <a:xfrm>
            <a:off x="6742830" y="7114570"/>
            <a:ext cx="6513307" cy="2642196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68A4B34F-C5EB-AB98-A622-6A65F77EC131}"/>
              </a:ext>
            </a:extLst>
          </p:cNvPr>
          <p:cNvSpPr/>
          <p:nvPr/>
        </p:nvSpPr>
        <p:spPr>
          <a:xfrm>
            <a:off x="801832" y="2495591"/>
            <a:ext cx="4705350" cy="7471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楕円 27">
            <a:extLst>
              <a:ext uri="{FF2B5EF4-FFF2-40B4-BE49-F238E27FC236}">
                <a16:creationId xmlns:a16="http://schemas.microsoft.com/office/drawing/2014/main" id="{7471B770-408A-380C-32D8-FA7C11F9BACA}"/>
              </a:ext>
            </a:extLst>
          </p:cNvPr>
          <p:cNvSpPr/>
          <p:nvPr/>
        </p:nvSpPr>
        <p:spPr>
          <a:xfrm>
            <a:off x="1040491" y="3390900"/>
            <a:ext cx="1548909" cy="98405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2155D821-ED15-0ECF-5ECA-91C6D3F4E276}"/>
              </a:ext>
            </a:extLst>
          </p:cNvPr>
          <p:cNvSpPr txBox="1"/>
          <p:nvPr/>
        </p:nvSpPr>
        <p:spPr>
          <a:xfrm>
            <a:off x="795216" y="3559759"/>
            <a:ext cx="19812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ユーザー</a:t>
            </a:r>
            <a:r>
              <a:rPr kumimoji="1" lang="en-US" altLang="ja-JP" b="1" dirty="0"/>
              <a:t>A</a:t>
            </a:r>
          </a:p>
          <a:p>
            <a:pPr algn="ctr"/>
            <a:r>
              <a:rPr kumimoji="1" lang="ja-JP" altLang="en-US" b="1" dirty="0"/>
              <a:t>（運用担当）</a:t>
            </a:r>
          </a:p>
        </p:txBody>
      </p:sp>
      <p:sp>
        <p:nvSpPr>
          <p:cNvPr id="30" name="楕円 29">
            <a:extLst>
              <a:ext uri="{FF2B5EF4-FFF2-40B4-BE49-F238E27FC236}">
                <a16:creationId xmlns:a16="http://schemas.microsoft.com/office/drawing/2014/main" id="{575EE8A9-2563-37A2-BEA2-E9E2A93804D0}"/>
              </a:ext>
            </a:extLst>
          </p:cNvPr>
          <p:cNvSpPr/>
          <p:nvPr/>
        </p:nvSpPr>
        <p:spPr>
          <a:xfrm>
            <a:off x="1054346" y="6549737"/>
            <a:ext cx="1548909" cy="98405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75AE0A22-BB31-4C3E-1807-E068A0A1E07A}"/>
              </a:ext>
            </a:extLst>
          </p:cNvPr>
          <p:cNvSpPr txBox="1"/>
          <p:nvPr/>
        </p:nvSpPr>
        <p:spPr>
          <a:xfrm>
            <a:off x="838200" y="6718596"/>
            <a:ext cx="19812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ユーザー</a:t>
            </a:r>
            <a:r>
              <a:rPr kumimoji="1" lang="en-US" altLang="ja-JP" b="1" dirty="0"/>
              <a:t>B</a:t>
            </a:r>
          </a:p>
          <a:p>
            <a:pPr algn="ctr"/>
            <a:r>
              <a:rPr kumimoji="1" lang="ja-JP" altLang="en-US" b="1" dirty="0"/>
              <a:t>（閲覧者）</a:t>
            </a:r>
          </a:p>
        </p:txBody>
      </p:sp>
      <p:sp>
        <p:nvSpPr>
          <p:cNvPr id="32" name="楕円 31">
            <a:extLst>
              <a:ext uri="{FF2B5EF4-FFF2-40B4-BE49-F238E27FC236}">
                <a16:creationId xmlns:a16="http://schemas.microsoft.com/office/drawing/2014/main" id="{DC9E962E-0715-48CD-3A47-DE9629188305}"/>
              </a:ext>
            </a:extLst>
          </p:cNvPr>
          <p:cNvSpPr/>
          <p:nvPr/>
        </p:nvSpPr>
        <p:spPr>
          <a:xfrm>
            <a:off x="2235710" y="4609572"/>
            <a:ext cx="2663871" cy="11982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953DDAB3-FCF8-5AAE-5717-C47C2B65E08A}"/>
              </a:ext>
            </a:extLst>
          </p:cNvPr>
          <p:cNvSpPr txBox="1"/>
          <p:nvPr/>
        </p:nvSpPr>
        <p:spPr>
          <a:xfrm>
            <a:off x="2147487" y="4820334"/>
            <a:ext cx="28403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グループ：スペース</a:t>
            </a:r>
            <a:r>
              <a:rPr kumimoji="1" lang="en-US" altLang="ja-JP" b="1" dirty="0"/>
              <a:t>A/B</a:t>
            </a:r>
          </a:p>
          <a:p>
            <a:pPr algn="ctr"/>
            <a:r>
              <a:rPr kumimoji="1" lang="en-US" altLang="ja-JP" b="1" dirty="0"/>
              <a:t>[</a:t>
            </a:r>
            <a:r>
              <a:rPr kumimoji="1" lang="ja-JP" altLang="en-US" b="1" dirty="0"/>
              <a:t>製品制限：</a:t>
            </a:r>
            <a:r>
              <a:rPr kumimoji="1" lang="en-US" altLang="ja-JP" b="1" dirty="0"/>
              <a:t>User</a:t>
            </a:r>
            <a:r>
              <a:rPr kumimoji="1" lang="ja-JP" altLang="en-US" b="1" dirty="0"/>
              <a:t>（</a:t>
            </a:r>
            <a:r>
              <a:rPr kumimoji="1" lang="en-US" altLang="ja-JP" b="1" dirty="0"/>
              <a:t>agent</a:t>
            </a:r>
            <a:r>
              <a:rPr kumimoji="1" lang="ja-JP" altLang="en-US" b="1" dirty="0"/>
              <a:t>）</a:t>
            </a:r>
            <a:r>
              <a:rPr kumimoji="1" lang="en-US" altLang="ja-JP" b="1" dirty="0"/>
              <a:t>]</a:t>
            </a:r>
          </a:p>
        </p:txBody>
      </p:sp>
      <p:sp>
        <p:nvSpPr>
          <p:cNvPr id="34" name="楕円 33">
            <a:extLst>
              <a:ext uri="{FF2B5EF4-FFF2-40B4-BE49-F238E27FC236}">
                <a16:creationId xmlns:a16="http://schemas.microsoft.com/office/drawing/2014/main" id="{A9CA5CC2-CD45-3BAF-9A5F-0D17054DD368}"/>
              </a:ext>
            </a:extLst>
          </p:cNvPr>
          <p:cNvSpPr/>
          <p:nvPr/>
        </p:nvSpPr>
        <p:spPr>
          <a:xfrm>
            <a:off x="2222556" y="7962900"/>
            <a:ext cx="2663871" cy="11982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B931798-A647-62CA-BCC3-A54437581E74}"/>
              </a:ext>
            </a:extLst>
          </p:cNvPr>
          <p:cNvSpPr txBox="1"/>
          <p:nvPr/>
        </p:nvSpPr>
        <p:spPr>
          <a:xfrm>
            <a:off x="2134333" y="8173662"/>
            <a:ext cx="28403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グループ：スペース</a:t>
            </a:r>
            <a:r>
              <a:rPr kumimoji="1" lang="en-US" altLang="ja-JP" b="1" dirty="0"/>
              <a:t>A</a:t>
            </a:r>
          </a:p>
          <a:p>
            <a:pPr algn="ctr"/>
            <a:r>
              <a:rPr kumimoji="1" lang="en-US" altLang="ja-JP" b="1" dirty="0"/>
              <a:t>[</a:t>
            </a:r>
            <a:r>
              <a:rPr kumimoji="1" lang="ja-JP" altLang="en-US" b="1" dirty="0"/>
              <a:t>製品制限：</a:t>
            </a:r>
            <a:r>
              <a:rPr kumimoji="1" lang="en-US" altLang="ja-JP" b="1" dirty="0"/>
              <a:t>Customer]</a:t>
            </a:r>
          </a:p>
        </p:txBody>
      </p: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CB4C30DE-EC9C-E8EC-D22C-BDA9E70FDFD3}"/>
              </a:ext>
            </a:extLst>
          </p:cNvPr>
          <p:cNvCxnSpPr>
            <a:cxnSpLocks/>
            <a:stCxn id="28" idx="4"/>
          </p:cNvCxnSpPr>
          <p:nvPr/>
        </p:nvCxnSpPr>
        <p:spPr>
          <a:xfrm>
            <a:off x="1814946" y="4374950"/>
            <a:ext cx="887023" cy="445384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612DA465-A30B-9DB1-F2C8-15E192276D4A}"/>
              </a:ext>
            </a:extLst>
          </p:cNvPr>
          <p:cNvCxnSpPr>
            <a:cxnSpLocks/>
            <a:stCxn id="30" idx="4"/>
            <a:endCxn id="34" idx="1"/>
          </p:cNvCxnSpPr>
          <p:nvPr/>
        </p:nvCxnSpPr>
        <p:spPr>
          <a:xfrm>
            <a:off x="1828801" y="7533787"/>
            <a:ext cx="783870" cy="60459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93E6CC85-5480-7062-3F24-8FD80E6B48BD}"/>
              </a:ext>
            </a:extLst>
          </p:cNvPr>
          <p:cNvSpPr txBox="1"/>
          <p:nvPr/>
        </p:nvSpPr>
        <p:spPr>
          <a:xfrm>
            <a:off x="6942320" y="4593433"/>
            <a:ext cx="283072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ロール：</a:t>
            </a:r>
            <a:r>
              <a:rPr kumimoji="1" lang="en-US" altLang="ja-JP" b="1" dirty="0"/>
              <a:t>Service Desk Team</a:t>
            </a:r>
          </a:p>
          <a:p>
            <a:pPr algn="ctr"/>
            <a:r>
              <a:rPr kumimoji="1" lang="ja-JP" altLang="en-US" b="1" dirty="0"/>
              <a:t>（チケット対応）</a:t>
            </a:r>
            <a:endParaRPr kumimoji="1" lang="en-US" altLang="ja-JP" b="1" dirty="0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9B7E5E71-002E-C882-8F7D-577E9E548963}"/>
              </a:ext>
            </a:extLst>
          </p:cNvPr>
          <p:cNvSpPr/>
          <p:nvPr/>
        </p:nvSpPr>
        <p:spPr>
          <a:xfrm>
            <a:off x="7010400" y="7827769"/>
            <a:ext cx="2667000" cy="10603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D1B4B58D-5247-EB87-C2F7-A3A8E7FCB6E2}"/>
              </a:ext>
            </a:extLst>
          </p:cNvPr>
          <p:cNvSpPr txBox="1"/>
          <p:nvPr/>
        </p:nvSpPr>
        <p:spPr>
          <a:xfrm>
            <a:off x="6938971" y="8035095"/>
            <a:ext cx="283072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ロール：</a:t>
            </a:r>
            <a:r>
              <a:rPr kumimoji="1" lang="en-US" altLang="ja-JP" b="1" dirty="0"/>
              <a:t>Service Desk Team</a:t>
            </a:r>
          </a:p>
          <a:p>
            <a:pPr algn="ctr"/>
            <a:r>
              <a:rPr kumimoji="1" lang="ja-JP" altLang="en-US" b="1" dirty="0"/>
              <a:t>（チケット対応）</a:t>
            </a:r>
            <a:endParaRPr kumimoji="1" lang="en-US" altLang="ja-JP" b="1" dirty="0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168D4012-F744-0E6A-648F-EEB69C145953}"/>
              </a:ext>
            </a:extLst>
          </p:cNvPr>
          <p:cNvSpPr/>
          <p:nvPr/>
        </p:nvSpPr>
        <p:spPr>
          <a:xfrm>
            <a:off x="7010400" y="5648372"/>
            <a:ext cx="2667000" cy="10603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8F3FFF91-B599-9D72-610E-20B06C0C1CF8}"/>
              </a:ext>
            </a:extLst>
          </p:cNvPr>
          <p:cNvSpPr txBox="1"/>
          <p:nvPr/>
        </p:nvSpPr>
        <p:spPr>
          <a:xfrm>
            <a:off x="6922873" y="5819257"/>
            <a:ext cx="283072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ロール：閲覧者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（チケット閲覧のみ）</a:t>
            </a:r>
            <a:endParaRPr kumimoji="1" lang="en-US" altLang="ja-JP" b="1" dirty="0"/>
          </a:p>
        </p:txBody>
      </p: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8FA3C8B2-A2A7-3DB7-353A-796080FC0689}"/>
              </a:ext>
            </a:extLst>
          </p:cNvPr>
          <p:cNvCxnSpPr>
            <a:cxnSpLocks/>
          </p:cNvCxnSpPr>
          <p:nvPr/>
        </p:nvCxnSpPr>
        <p:spPr>
          <a:xfrm>
            <a:off x="4454090" y="4783325"/>
            <a:ext cx="2480110" cy="8814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BA768C86-ACE8-B792-AC19-D676E50BA708}"/>
              </a:ext>
            </a:extLst>
          </p:cNvPr>
          <p:cNvSpPr txBox="1"/>
          <p:nvPr/>
        </p:nvSpPr>
        <p:spPr>
          <a:xfrm>
            <a:off x="7428399" y="2481717"/>
            <a:ext cx="484436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2.JSM </a:t>
            </a:r>
            <a:r>
              <a:rPr kumimoji="1" lang="ja-JP" altLang="en-US" b="1" dirty="0"/>
              <a:t>スペース（プロジェクト）層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（スペースごとのロール割り当て）</a:t>
            </a:r>
            <a:endParaRPr kumimoji="1" lang="en-US" altLang="ja-JP" b="1" dirty="0"/>
          </a:p>
        </p:txBody>
      </p:sp>
      <p:sp>
        <p:nvSpPr>
          <p:cNvPr id="59" name="テキスト ボックス 58">
            <a:extLst>
              <a:ext uri="{FF2B5EF4-FFF2-40B4-BE49-F238E27FC236}">
                <a16:creationId xmlns:a16="http://schemas.microsoft.com/office/drawing/2014/main" id="{88CC0617-907E-BCF2-8F55-6D51AADC61FF}"/>
              </a:ext>
            </a:extLst>
          </p:cNvPr>
          <p:cNvSpPr txBox="1"/>
          <p:nvPr/>
        </p:nvSpPr>
        <p:spPr>
          <a:xfrm>
            <a:off x="7349605" y="3909904"/>
            <a:ext cx="484436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スペース</a:t>
            </a:r>
            <a:r>
              <a:rPr kumimoji="1" lang="en-US" altLang="ja-JP" b="1" dirty="0"/>
              <a:t>A</a:t>
            </a:r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1E5A24C5-BEED-3502-B4B8-F94FADAD5312}"/>
              </a:ext>
            </a:extLst>
          </p:cNvPr>
          <p:cNvSpPr txBox="1"/>
          <p:nvPr/>
        </p:nvSpPr>
        <p:spPr>
          <a:xfrm>
            <a:off x="7255218" y="7149157"/>
            <a:ext cx="484436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スペース</a:t>
            </a:r>
            <a:r>
              <a:rPr kumimoji="1" lang="en-US" altLang="ja-JP" b="1" dirty="0"/>
              <a:t>B</a:t>
            </a:r>
          </a:p>
        </p:txBody>
      </p:sp>
      <p:cxnSp>
        <p:nvCxnSpPr>
          <p:cNvPr id="61" name="直線矢印コネクタ 60">
            <a:extLst>
              <a:ext uri="{FF2B5EF4-FFF2-40B4-BE49-F238E27FC236}">
                <a16:creationId xmlns:a16="http://schemas.microsoft.com/office/drawing/2014/main" id="{12945B5C-AE13-49B5-4242-7BA9735EE2FD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4792326" y="5413517"/>
            <a:ext cx="2218074" cy="2944430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8" name="直線矢印コネクタ 1027">
            <a:extLst>
              <a:ext uri="{FF2B5EF4-FFF2-40B4-BE49-F238E27FC236}">
                <a16:creationId xmlns:a16="http://schemas.microsoft.com/office/drawing/2014/main" id="{A72475B6-89EC-70B8-031E-EF3AD0857023}"/>
              </a:ext>
            </a:extLst>
          </p:cNvPr>
          <p:cNvCxnSpPr>
            <a:cxnSpLocks/>
            <a:stCxn id="34" idx="7"/>
          </p:cNvCxnSpPr>
          <p:nvPr/>
        </p:nvCxnSpPr>
        <p:spPr>
          <a:xfrm flipV="1">
            <a:off x="4496312" y="6154822"/>
            <a:ext cx="2514088" cy="198355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1" name="正方形/長方形 1030">
            <a:extLst>
              <a:ext uri="{FF2B5EF4-FFF2-40B4-BE49-F238E27FC236}">
                <a16:creationId xmlns:a16="http://schemas.microsoft.com/office/drawing/2014/main" id="{F9C54AC6-C0DE-88C9-D34F-F9E91A5CDF98}"/>
              </a:ext>
            </a:extLst>
          </p:cNvPr>
          <p:cNvSpPr/>
          <p:nvPr/>
        </p:nvSpPr>
        <p:spPr>
          <a:xfrm>
            <a:off x="10509937" y="5035254"/>
            <a:ext cx="2514600" cy="9210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35E9E5B-C328-5166-1A23-CD58E5FB07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3680" y="5035254"/>
            <a:ext cx="400857" cy="40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2" name="テキスト ボックス 1031">
            <a:extLst>
              <a:ext uri="{FF2B5EF4-FFF2-40B4-BE49-F238E27FC236}">
                <a16:creationId xmlns:a16="http://schemas.microsoft.com/office/drawing/2014/main" id="{2F8EDF80-0E43-EB4E-8D09-E6DE4A10533B}"/>
              </a:ext>
            </a:extLst>
          </p:cNvPr>
          <p:cNvSpPr txBox="1"/>
          <p:nvPr/>
        </p:nvSpPr>
        <p:spPr>
          <a:xfrm>
            <a:off x="10560159" y="5314903"/>
            <a:ext cx="25146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インシデントチケット</a:t>
            </a:r>
            <a:r>
              <a:rPr kumimoji="1" lang="en-US" altLang="ja-JP" b="1" dirty="0"/>
              <a:t>A</a:t>
            </a:r>
          </a:p>
        </p:txBody>
      </p:sp>
      <p:sp>
        <p:nvSpPr>
          <p:cNvPr id="1033" name="正方形/長方形 1032">
            <a:extLst>
              <a:ext uri="{FF2B5EF4-FFF2-40B4-BE49-F238E27FC236}">
                <a16:creationId xmlns:a16="http://schemas.microsoft.com/office/drawing/2014/main" id="{40F8DDF9-2F27-A81F-8B93-E1BFD72CC5D0}"/>
              </a:ext>
            </a:extLst>
          </p:cNvPr>
          <p:cNvSpPr/>
          <p:nvPr/>
        </p:nvSpPr>
        <p:spPr>
          <a:xfrm>
            <a:off x="10509937" y="7898946"/>
            <a:ext cx="2514600" cy="9210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34" name="Picture 2">
            <a:extLst>
              <a:ext uri="{FF2B5EF4-FFF2-40B4-BE49-F238E27FC236}">
                <a16:creationId xmlns:a16="http://schemas.microsoft.com/office/drawing/2014/main" id="{D4E9963D-5F52-5185-55F3-0C6C7570E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23680" y="7898946"/>
            <a:ext cx="400857" cy="40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テキスト ボックス 1034">
            <a:extLst>
              <a:ext uri="{FF2B5EF4-FFF2-40B4-BE49-F238E27FC236}">
                <a16:creationId xmlns:a16="http://schemas.microsoft.com/office/drawing/2014/main" id="{AE1C6D7D-2982-F100-DDDA-5DFEA5ADF12B}"/>
              </a:ext>
            </a:extLst>
          </p:cNvPr>
          <p:cNvSpPr txBox="1"/>
          <p:nvPr/>
        </p:nvSpPr>
        <p:spPr>
          <a:xfrm>
            <a:off x="10351873" y="8178948"/>
            <a:ext cx="283072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課題・タスクチケット</a:t>
            </a:r>
            <a:r>
              <a:rPr kumimoji="1" lang="en-US" altLang="ja-JP" b="1" dirty="0"/>
              <a:t>B</a:t>
            </a:r>
          </a:p>
        </p:txBody>
      </p:sp>
      <p:sp>
        <p:nvSpPr>
          <p:cNvPr id="1036" name="テキスト ボックス 1035">
            <a:extLst>
              <a:ext uri="{FF2B5EF4-FFF2-40B4-BE49-F238E27FC236}">
                <a16:creationId xmlns:a16="http://schemas.microsoft.com/office/drawing/2014/main" id="{0416FDE9-AE70-665D-2F7A-6C9332CDFE2C}"/>
              </a:ext>
            </a:extLst>
          </p:cNvPr>
          <p:cNvSpPr txBox="1"/>
          <p:nvPr/>
        </p:nvSpPr>
        <p:spPr>
          <a:xfrm>
            <a:off x="13443637" y="2481717"/>
            <a:ext cx="484436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3.Operation</a:t>
            </a:r>
            <a:r>
              <a:rPr kumimoji="1" lang="ja-JP" altLang="en-US" b="1" dirty="0"/>
              <a:t>（</a:t>
            </a:r>
            <a:r>
              <a:rPr kumimoji="1" lang="en-US" altLang="ja-JP" b="1" dirty="0"/>
              <a:t>Opsgenie</a:t>
            </a:r>
            <a:r>
              <a:rPr kumimoji="1" lang="ja-JP" altLang="en-US" b="1" dirty="0"/>
              <a:t>）層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（通知）</a:t>
            </a:r>
            <a:endParaRPr kumimoji="1" lang="en-US" altLang="ja-JP" b="1" dirty="0"/>
          </a:p>
        </p:txBody>
      </p:sp>
      <p:sp>
        <p:nvSpPr>
          <p:cNvPr id="1039" name="フローチャート: 判断 1038">
            <a:extLst>
              <a:ext uri="{FF2B5EF4-FFF2-40B4-BE49-F238E27FC236}">
                <a16:creationId xmlns:a16="http://schemas.microsoft.com/office/drawing/2014/main" id="{3ED3A9E4-0A7E-6D29-4320-8A2A897CA40C}"/>
              </a:ext>
            </a:extLst>
          </p:cNvPr>
          <p:cNvSpPr/>
          <p:nvPr/>
        </p:nvSpPr>
        <p:spPr>
          <a:xfrm>
            <a:off x="14500047" y="6223635"/>
            <a:ext cx="2514599" cy="1053465"/>
          </a:xfrm>
          <a:prstGeom prst="flowChartDecisi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41" name="テキスト ボックス 1040">
            <a:extLst>
              <a:ext uri="{FF2B5EF4-FFF2-40B4-BE49-F238E27FC236}">
                <a16:creationId xmlns:a16="http://schemas.microsoft.com/office/drawing/2014/main" id="{5693A182-FBD5-2D2D-AE45-607E3F948C4C}"/>
              </a:ext>
            </a:extLst>
          </p:cNvPr>
          <p:cNvSpPr txBox="1"/>
          <p:nvPr/>
        </p:nvSpPr>
        <p:spPr>
          <a:xfrm>
            <a:off x="14328128" y="6565701"/>
            <a:ext cx="283072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Operation</a:t>
            </a:r>
            <a:r>
              <a:rPr kumimoji="1" lang="ja-JP" altLang="en-US" b="1" dirty="0"/>
              <a:t>アラート</a:t>
            </a:r>
            <a:endParaRPr kumimoji="1" lang="en-US" altLang="ja-JP" b="1" dirty="0"/>
          </a:p>
        </p:txBody>
      </p:sp>
      <p:sp>
        <p:nvSpPr>
          <p:cNvPr id="1061" name="テキスト ボックス 1060">
            <a:extLst>
              <a:ext uri="{FF2B5EF4-FFF2-40B4-BE49-F238E27FC236}">
                <a16:creationId xmlns:a16="http://schemas.microsoft.com/office/drawing/2014/main" id="{980901A9-6722-BD57-D472-3669C1D7988C}"/>
              </a:ext>
            </a:extLst>
          </p:cNvPr>
          <p:cNvSpPr txBox="1"/>
          <p:nvPr/>
        </p:nvSpPr>
        <p:spPr>
          <a:xfrm>
            <a:off x="15491683" y="7244617"/>
            <a:ext cx="2054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ln w="0">
                  <a:noFill/>
                </a:ln>
                <a:solidFill>
                  <a:srgbClr val="FF0000"/>
                </a:solidFill>
              </a:rPr>
              <a:t>ルーティング</a:t>
            </a:r>
          </a:p>
        </p:txBody>
      </p:sp>
      <p:sp>
        <p:nvSpPr>
          <p:cNvPr id="1065" name="テキスト ボックス 1064">
            <a:extLst>
              <a:ext uri="{FF2B5EF4-FFF2-40B4-BE49-F238E27FC236}">
                <a16:creationId xmlns:a16="http://schemas.microsoft.com/office/drawing/2014/main" id="{2DFAA7FA-B601-C740-C7F1-3D7321B09A5E}"/>
              </a:ext>
            </a:extLst>
          </p:cNvPr>
          <p:cNvSpPr txBox="1"/>
          <p:nvPr/>
        </p:nvSpPr>
        <p:spPr>
          <a:xfrm>
            <a:off x="2210432" y="4245081"/>
            <a:ext cx="154890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ja-JP" altLang="en-US" sz="1600" b="1" dirty="0"/>
              <a:t>所属</a:t>
            </a:r>
            <a:endParaRPr kumimoji="1" lang="en-US" altLang="ja-JP" sz="1600" b="1" dirty="0"/>
          </a:p>
        </p:txBody>
      </p:sp>
      <p:sp>
        <p:nvSpPr>
          <p:cNvPr id="1066" name="テキスト ボックス 1065">
            <a:extLst>
              <a:ext uri="{FF2B5EF4-FFF2-40B4-BE49-F238E27FC236}">
                <a16:creationId xmlns:a16="http://schemas.microsoft.com/office/drawing/2014/main" id="{82D6CBEC-A399-E9EE-964C-E463A58CAAC2}"/>
              </a:ext>
            </a:extLst>
          </p:cNvPr>
          <p:cNvSpPr txBox="1"/>
          <p:nvPr/>
        </p:nvSpPr>
        <p:spPr>
          <a:xfrm>
            <a:off x="5026300" y="4384103"/>
            <a:ext cx="16583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ln w="0">
                  <a:noFill/>
                </a:ln>
                <a:solidFill>
                  <a:schemeClr val="tx2">
                    <a:lumMod val="75000"/>
                  </a:schemeClr>
                </a:solidFill>
              </a:rPr>
              <a:t>ロール割当</a:t>
            </a:r>
          </a:p>
        </p:txBody>
      </p:sp>
      <p:cxnSp>
        <p:nvCxnSpPr>
          <p:cNvPr id="1068" name="直線矢印コネクタ 1067">
            <a:extLst>
              <a:ext uri="{FF2B5EF4-FFF2-40B4-BE49-F238E27FC236}">
                <a16:creationId xmlns:a16="http://schemas.microsoft.com/office/drawing/2014/main" id="{537FBBA9-202E-0EBC-7720-FEDD8EA6E4FD}"/>
              </a:ext>
            </a:extLst>
          </p:cNvPr>
          <p:cNvCxnSpPr>
            <a:cxnSpLocks/>
            <a:stCxn id="22" idx="3"/>
            <a:endCxn id="1031" idx="1"/>
          </p:cNvCxnSpPr>
          <p:nvPr/>
        </p:nvCxnSpPr>
        <p:spPr>
          <a:xfrm>
            <a:off x="9677400" y="4911446"/>
            <a:ext cx="832537" cy="58433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4" name="直線矢印コネクタ 1073">
            <a:extLst>
              <a:ext uri="{FF2B5EF4-FFF2-40B4-BE49-F238E27FC236}">
                <a16:creationId xmlns:a16="http://schemas.microsoft.com/office/drawing/2014/main" id="{6FB00621-E2AD-6EE9-5C1E-9F3E06116228}"/>
              </a:ext>
            </a:extLst>
          </p:cNvPr>
          <p:cNvCxnSpPr>
            <a:cxnSpLocks/>
            <a:stCxn id="49" idx="3"/>
            <a:endCxn id="1031" idx="1"/>
          </p:cNvCxnSpPr>
          <p:nvPr/>
        </p:nvCxnSpPr>
        <p:spPr>
          <a:xfrm flipV="1">
            <a:off x="9677400" y="5495778"/>
            <a:ext cx="832537" cy="68277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1" name="テキスト ボックス 1080">
            <a:extLst>
              <a:ext uri="{FF2B5EF4-FFF2-40B4-BE49-F238E27FC236}">
                <a16:creationId xmlns:a16="http://schemas.microsoft.com/office/drawing/2014/main" id="{0F08ABFE-9F73-D466-46DD-B47C2596D571}"/>
              </a:ext>
            </a:extLst>
          </p:cNvPr>
          <p:cNvSpPr txBox="1"/>
          <p:nvPr/>
        </p:nvSpPr>
        <p:spPr>
          <a:xfrm>
            <a:off x="9353980" y="4703372"/>
            <a:ext cx="192362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600" b="1" dirty="0"/>
              <a:t>対応・更新</a:t>
            </a:r>
            <a:endParaRPr kumimoji="1" lang="en-US" altLang="ja-JP" sz="1600" b="1" dirty="0"/>
          </a:p>
        </p:txBody>
      </p:sp>
      <p:sp>
        <p:nvSpPr>
          <p:cNvPr id="1082" name="テキスト ボックス 1081">
            <a:extLst>
              <a:ext uri="{FF2B5EF4-FFF2-40B4-BE49-F238E27FC236}">
                <a16:creationId xmlns:a16="http://schemas.microsoft.com/office/drawing/2014/main" id="{235235CC-9274-7012-7ADE-711812DE91EF}"/>
              </a:ext>
            </a:extLst>
          </p:cNvPr>
          <p:cNvSpPr txBox="1"/>
          <p:nvPr/>
        </p:nvSpPr>
        <p:spPr>
          <a:xfrm>
            <a:off x="9201662" y="5977252"/>
            <a:ext cx="192362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600" b="1" dirty="0"/>
              <a:t>閲覧</a:t>
            </a:r>
            <a:endParaRPr kumimoji="1" lang="en-US" altLang="ja-JP" sz="1600" b="1" dirty="0"/>
          </a:p>
        </p:txBody>
      </p:sp>
      <p:sp>
        <p:nvSpPr>
          <p:cNvPr id="1083" name="テキスト ボックス 1082">
            <a:extLst>
              <a:ext uri="{FF2B5EF4-FFF2-40B4-BE49-F238E27FC236}">
                <a16:creationId xmlns:a16="http://schemas.microsoft.com/office/drawing/2014/main" id="{7FD7CCFC-7E74-40EC-9755-3CDBD68B833B}"/>
              </a:ext>
            </a:extLst>
          </p:cNvPr>
          <p:cNvSpPr txBox="1"/>
          <p:nvPr/>
        </p:nvSpPr>
        <p:spPr>
          <a:xfrm>
            <a:off x="9155090" y="8868628"/>
            <a:ext cx="192362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600" b="1" dirty="0"/>
              <a:t>対応・更新</a:t>
            </a:r>
            <a:endParaRPr kumimoji="1" lang="en-US" altLang="ja-JP" sz="1600" b="1" dirty="0"/>
          </a:p>
        </p:txBody>
      </p:sp>
      <p:cxnSp>
        <p:nvCxnSpPr>
          <p:cNvPr id="1084" name="直線矢印コネクタ 1083">
            <a:extLst>
              <a:ext uri="{FF2B5EF4-FFF2-40B4-BE49-F238E27FC236}">
                <a16:creationId xmlns:a16="http://schemas.microsoft.com/office/drawing/2014/main" id="{6F1654FF-563F-3AA1-308C-D5DED81DB2D1}"/>
              </a:ext>
            </a:extLst>
          </p:cNvPr>
          <p:cNvCxnSpPr>
            <a:cxnSpLocks/>
            <a:stCxn id="46" idx="3"/>
          </p:cNvCxnSpPr>
          <p:nvPr/>
        </p:nvCxnSpPr>
        <p:spPr>
          <a:xfrm flipV="1">
            <a:off x="9677400" y="8355671"/>
            <a:ext cx="832537" cy="2276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12" name="正方形/長方形 1111">
            <a:extLst>
              <a:ext uri="{FF2B5EF4-FFF2-40B4-BE49-F238E27FC236}">
                <a16:creationId xmlns:a16="http://schemas.microsoft.com/office/drawing/2014/main" id="{E57A0F37-35AD-6865-1C6E-D8895D4CADD3}"/>
              </a:ext>
            </a:extLst>
          </p:cNvPr>
          <p:cNvSpPr/>
          <p:nvPr/>
        </p:nvSpPr>
        <p:spPr>
          <a:xfrm>
            <a:off x="14262910" y="7725986"/>
            <a:ext cx="3186822" cy="148119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90" name="テキスト ボックス 1089">
            <a:extLst>
              <a:ext uri="{FF2B5EF4-FFF2-40B4-BE49-F238E27FC236}">
                <a16:creationId xmlns:a16="http://schemas.microsoft.com/office/drawing/2014/main" id="{F1B9FA52-343B-02AB-0FF1-EBBFE32973ED}"/>
              </a:ext>
            </a:extLst>
          </p:cNvPr>
          <p:cNvSpPr txBox="1"/>
          <p:nvPr/>
        </p:nvSpPr>
        <p:spPr>
          <a:xfrm>
            <a:off x="938864" y="2480036"/>
            <a:ext cx="484436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1.JiraCloud</a:t>
            </a:r>
            <a:r>
              <a:rPr kumimoji="1" lang="ja-JP" altLang="en-US" b="1" dirty="0"/>
              <a:t>アカウント層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（製品アクセス権限とグループ）</a:t>
            </a:r>
            <a:endParaRPr kumimoji="1" lang="en-US" altLang="ja-JP" b="1" dirty="0"/>
          </a:p>
        </p:txBody>
      </p:sp>
      <p:cxnSp>
        <p:nvCxnSpPr>
          <p:cNvPr id="1058" name="直線矢印コネクタ 1057">
            <a:extLst>
              <a:ext uri="{FF2B5EF4-FFF2-40B4-BE49-F238E27FC236}">
                <a16:creationId xmlns:a16="http://schemas.microsoft.com/office/drawing/2014/main" id="{8F37DE66-2AEA-FAA2-246D-09916AF9611C}"/>
              </a:ext>
            </a:extLst>
          </p:cNvPr>
          <p:cNvCxnSpPr>
            <a:cxnSpLocks/>
            <a:stCxn id="1039" idx="2"/>
            <a:endCxn id="1091" idx="0"/>
          </p:cNvCxnSpPr>
          <p:nvPr/>
        </p:nvCxnSpPr>
        <p:spPr>
          <a:xfrm flipH="1">
            <a:off x="15757346" y="7277100"/>
            <a:ext cx="1" cy="84859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1" name="正方形/長方形 1090">
            <a:extLst>
              <a:ext uri="{FF2B5EF4-FFF2-40B4-BE49-F238E27FC236}">
                <a16:creationId xmlns:a16="http://schemas.microsoft.com/office/drawing/2014/main" id="{2A7DF0F8-7EA2-09C6-1C76-2ACEFF94DF2E}"/>
              </a:ext>
            </a:extLst>
          </p:cNvPr>
          <p:cNvSpPr/>
          <p:nvPr/>
        </p:nvSpPr>
        <p:spPr>
          <a:xfrm>
            <a:off x="14500046" y="8125691"/>
            <a:ext cx="2514600" cy="921047"/>
          </a:xfrm>
          <a:prstGeom prst="rect">
            <a:avLst/>
          </a:prstGeom>
          <a:solidFill>
            <a:schemeClr val="bg1"/>
          </a:solidFill>
          <a:ln w="444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92" name="テキスト ボックス 1091">
            <a:extLst>
              <a:ext uri="{FF2B5EF4-FFF2-40B4-BE49-F238E27FC236}">
                <a16:creationId xmlns:a16="http://schemas.microsoft.com/office/drawing/2014/main" id="{E8616F7D-32B1-E97F-89DA-5A261E454D16}"/>
              </a:ext>
            </a:extLst>
          </p:cNvPr>
          <p:cNvSpPr txBox="1"/>
          <p:nvPr/>
        </p:nvSpPr>
        <p:spPr>
          <a:xfrm>
            <a:off x="14341982" y="8267194"/>
            <a:ext cx="283072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スペース</a:t>
            </a:r>
            <a:r>
              <a:rPr kumimoji="1" lang="en-US" altLang="ja-JP" b="1" dirty="0"/>
              <a:t>A</a:t>
            </a:r>
            <a:r>
              <a:rPr kumimoji="1" lang="ja-JP" altLang="en-US" b="1" dirty="0"/>
              <a:t>用</a:t>
            </a:r>
            <a:endParaRPr kumimoji="1" lang="en-US" altLang="ja-JP" b="1" dirty="0"/>
          </a:p>
          <a:p>
            <a:pPr algn="ctr"/>
            <a:r>
              <a:rPr kumimoji="1" lang="en-US" altLang="ja-JP" b="1" dirty="0"/>
              <a:t>[</a:t>
            </a:r>
            <a:r>
              <a:rPr kumimoji="1" lang="ja-JP" altLang="en-US" b="1" dirty="0"/>
              <a:t>スケジュール</a:t>
            </a:r>
            <a:r>
              <a:rPr kumimoji="1" lang="en-US" altLang="ja-JP" b="1" dirty="0"/>
              <a:t>/</a:t>
            </a:r>
            <a:r>
              <a:rPr kumimoji="1" lang="ja-JP" altLang="en-US" b="1" dirty="0"/>
              <a:t>通知</a:t>
            </a:r>
            <a:r>
              <a:rPr kumimoji="1" lang="en-US" altLang="ja-JP" b="1" dirty="0"/>
              <a:t>]</a:t>
            </a:r>
          </a:p>
        </p:txBody>
      </p:sp>
      <p:sp>
        <p:nvSpPr>
          <p:cNvPr id="1096" name="フローチャート: 磁気ディスク 1095">
            <a:extLst>
              <a:ext uri="{FF2B5EF4-FFF2-40B4-BE49-F238E27FC236}">
                <a16:creationId xmlns:a16="http://schemas.microsoft.com/office/drawing/2014/main" id="{7BAF639A-6CE9-76D7-0B78-3B1021ED8077}"/>
              </a:ext>
            </a:extLst>
          </p:cNvPr>
          <p:cNvSpPr/>
          <p:nvPr/>
        </p:nvSpPr>
        <p:spPr>
          <a:xfrm>
            <a:off x="14504346" y="3205633"/>
            <a:ext cx="2617109" cy="1170214"/>
          </a:xfrm>
          <a:prstGeom prst="flowChartMagneticDisk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44214">
                <a:srgbClr val="F1DAD9"/>
              </a:gs>
              <a:gs pos="42000">
                <a:schemeClr val="accent2">
                  <a:lumMod val="20000"/>
                  <a:lumOff val="80000"/>
                </a:schemeClr>
              </a:gs>
              <a:gs pos="76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1"/>
            <a:tileRect/>
          </a:gradFill>
          <a:ln>
            <a:solidFill>
              <a:schemeClr val="accent1">
                <a:shade val="15000"/>
                <a:alpha val="29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97" name="テキスト ボックス 1096">
            <a:extLst>
              <a:ext uri="{FF2B5EF4-FFF2-40B4-BE49-F238E27FC236}">
                <a16:creationId xmlns:a16="http://schemas.microsoft.com/office/drawing/2014/main" id="{057A8720-14DB-6231-8986-069EEC4C3B2A}"/>
              </a:ext>
            </a:extLst>
          </p:cNvPr>
          <p:cNvSpPr txBox="1"/>
          <p:nvPr/>
        </p:nvSpPr>
        <p:spPr>
          <a:xfrm>
            <a:off x="14787522" y="3607517"/>
            <a:ext cx="209224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監視ツール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（例：</a:t>
            </a:r>
            <a:r>
              <a:rPr kumimoji="1" lang="en-US" altLang="ja-JP" b="1" dirty="0"/>
              <a:t>Zabbix</a:t>
            </a:r>
            <a:r>
              <a:rPr kumimoji="1" lang="ja-JP" altLang="en-US" b="1" dirty="0"/>
              <a:t>）</a:t>
            </a:r>
            <a:endParaRPr kumimoji="1" lang="en-US" altLang="ja-JP" b="1" dirty="0"/>
          </a:p>
        </p:txBody>
      </p:sp>
      <p:sp>
        <p:nvSpPr>
          <p:cNvPr id="1100" name="六角形 1099">
            <a:extLst>
              <a:ext uri="{FF2B5EF4-FFF2-40B4-BE49-F238E27FC236}">
                <a16:creationId xmlns:a16="http://schemas.microsoft.com/office/drawing/2014/main" id="{519C8503-7A1B-80BC-0EF1-7704BBAC53FB}"/>
              </a:ext>
            </a:extLst>
          </p:cNvPr>
          <p:cNvSpPr/>
          <p:nvPr/>
        </p:nvSpPr>
        <p:spPr>
          <a:xfrm>
            <a:off x="14500047" y="4834700"/>
            <a:ext cx="2514600" cy="769955"/>
          </a:xfrm>
          <a:prstGeom prst="hex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01" name="テキスト ボックス 1100">
            <a:extLst>
              <a:ext uri="{FF2B5EF4-FFF2-40B4-BE49-F238E27FC236}">
                <a16:creationId xmlns:a16="http://schemas.microsoft.com/office/drawing/2014/main" id="{5E62A578-E7DF-F5D1-A847-551F7D309E03}"/>
              </a:ext>
            </a:extLst>
          </p:cNvPr>
          <p:cNvSpPr txBox="1"/>
          <p:nvPr/>
        </p:nvSpPr>
        <p:spPr>
          <a:xfrm>
            <a:off x="14295610" y="4902785"/>
            <a:ext cx="282585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Integrations</a:t>
            </a:r>
          </a:p>
          <a:p>
            <a:pPr algn="ctr"/>
            <a:r>
              <a:rPr kumimoji="1" lang="ja-JP" altLang="en-US" b="1" dirty="0"/>
              <a:t>（アラート受信・</a:t>
            </a:r>
            <a:r>
              <a:rPr kumimoji="1" lang="en-US" altLang="ja-JP" b="1" dirty="0"/>
              <a:t>JSM</a:t>
            </a:r>
            <a:r>
              <a:rPr kumimoji="1" lang="ja-JP" altLang="en-US" b="1" dirty="0"/>
              <a:t>）</a:t>
            </a:r>
            <a:endParaRPr kumimoji="1" lang="en-US" altLang="ja-JP" b="1" dirty="0"/>
          </a:p>
        </p:txBody>
      </p:sp>
      <p:cxnSp>
        <p:nvCxnSpPr>
          <p:cNvPr id="1102" name="直線矢印コネクタ 1101">
            <a:extLst>
              <a:ext uri="{FF2B5EF4-FFF2-40B4-BE49-F238E27FC236}">
                <a16:creationId xmlns:a16="http://schemas.microsoft.com/office/drawing/2014/main" id="{96B1D8FB-0083-9D20-9FF4-90B4E16963E1}"/>
              </a:ext>
            </a:extLst>
          </p:cNvPr>
          <p:cNvCxnSpPr>
            <a:cxnSpLocks/>
            <a:endCxn id="1039" idx="0"/>
          </p:cNvCxnSpPr>
          <p:nvPr/>
        </p:nvCxnSpPr>
        <p:spPr>
          <a:xfrm>
            <a:off x="15757345" y="5617201"/>
            <a:ext cx="2" cy="6064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3" name="テキスト ボックス 1102">
            <a:extLst>
              <a:ext uri="{FF2B5EF4-FFF2-40B4-BE49-F238E27FC236}">
                <a16:creationId xmlns:a16="http://schemas.microsoft.com/office/drawing/2014/main" id="{4E46D78A-DFB9-CBA2-BDE2-BAA647EE5361}"/>
              </a:ext>
            </a:extLst>
          </p:cNvPr>
          <p:cNvSpPr txBox="1"/>
          <p:nvPr/>
        </p:nvSpPr>
        <p:spPr>
          <a:xfrm>
            <a:off x="15425794" y="5703215"/>
            <a:ext cx="2054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ln w="0">
                  <a:noFill/>
                </a:ln>
                <a:solidFill>
                  <a:srgbClr val="FF0000"/>
                </a:solidFill>
              </a:rPr>
              <a:t>アラート作成</a:t>
            </a:r>
          </a:p>
        </p:txBody>
      </p:sp>
      <p:cxnSp>
        <p:nvCxnSpPr>
          <p:cNvPr id="1108" name="直線矢印コネクタ 1107">
            <a:extLst>
              <a:ext uri="{FF2B5EF4-FFF2-40B4-BE49-F238E27FC236}">
                <a16:creationId xmlns:a16="http://schemas.microsoft.com/office/drawing/2014/main" id="{CF1CF728-6B0A-0D90-A3C5-7EDC14D32BB4}"/>
              </a:ext>
            </a:extLst>
          </p:cNvPr>
          <p:cNvCxnSpPr>
            <a:cxnSpLocks/>
          </p:cNvCxnSpPr>
          <p:nvPr/>
        </p:nvCxnSpPr>
        <p:spPr>
          <a:xfrm>
            <a:off x="15783792" y="4258950"/>
            <a:ext cx="2" cy="6064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3" name="楕円 1112">
            <a:extLst>
              <a:ext uri="{FF2B5EF4-FFF2-40B4-BE49-F238E27FC236}">
                <a16:creationId xmlns:a16="http://schemas.microsoft.com/office/drawing/2014/main" id="{BFBC062B-CCC7-5905-B00F-2321FC3285AD}"/>
              </a:ext>
            </a:extLst>
          </p:cNvPr>
          <p:cNvSpPr/>
          <p:nvPr/>
        </p:nvSpPr>
        <p:spPr>
          <a:xfrm>
            <a:off x="13881910" y="8851031"/>
            <a:ext cx="1162692" cy="534261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1114" name="テキスト ボックス 1113">
            <a:extLst>
              <a:ext uri="{FF2B5EF4-FFF2-40B4-BE49-F238E27FC236}">
                <a16:creationId xmlns:a16="http://schemas.microsoft.com/office/drawing/2014/main" id="{7F422817-9023-1006-9AD9-EEE69978A080}"/>
              </a:ext>
            </a:extLst>
          </p:cNvPr>
          <p:cNvSpPr txBox="1"/>
          <p:nvPr/>
        </p:nvSpPr>
        <p:spPr>
          <a:xfrm>
            <a:off x="13761828" y="8953825"/>
            <a:ext cx="137858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600" b="1" dirty="0"/>
              <a:t>ユーザー</a:t>
            </a:r>
            <a:r>
              <a:rPr kumimoji="1" lang="en-US" altLang="ja-JP" sz="1600" b="1" dirty="0"/>
              <a:t>B</a:t>
            </a:r>
          </a:p>
        </p:txBody>
      </p:sp>
      <p:sp>
        <p:nvSpPr>
          <p:cNvPr id="1116" name="テキスト ボックス 1115">
            <a:extLst>
              <a:ext uri="{FF2B5EF4-FFF2-40B4-BE49-F238E27FC236}">
                <a16:creationId xmlns:a16="http://schemas.microsoft.com/office/drawing/2014/main" id="{A06FAC3A-38ED-22F2-E585-E08605492465}"/>
              </a:ext>
            </a:extLst>
          </p:cNvPr>
          <p:cNvSpPr txBox="1"/>
          <p:nvPr/>
        </p:nvSpPr>
        <p:spPr>
          <a:xfrm>
            <a:off x="13842146" y="7787137"/>
            <a:ext cx="2054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ln w="0">
                  <a:noFill/>
                </a:ln>
                <a:solidFill>
                  <a:srgbClr val="FF0000"/>
                </a:solidFill>
              </a:rPr>
              <a:t>チーム</a:t>
            </a:r>
            <a:r>
              <a:rPr kumimoji="1" lang="en-US" altLang="ja-JP" sz="1600" b="1" dirty="0">
                <a:ln w="0">
                  <a:noFill/>
                </a:ln>
                <a:solidFill>
                  <a:srgbClr val="FF0000"/>
                </a:solidFill>
              </a:rPr>
              <a:t>A</a:t>
            </a:r>
            <a:endParaRPr kumimoji="1" lang="ja-JP" altLang="en-US" sz="1600" b="1" dirty="0">
              <a:ln w="0">
                <a:noFill/>
              </a:ln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13103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87A719-2BEF-583F-3C72-89D07299B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B840C9B-F78B-8B75-6FC7-8E75C0F261AF}"/>
              </a:ext>
            </a:extLst>
          </p:cNvPr>
          <p:cNvSpPr/>
          <p:nvPr/>
        </p:nvSpPr>
        <p:spPr>
          <a:xfrm>
            <a:off x="13279514" y="4049148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8BA561B3-B245-1AE1-A53A-0B54A9A7B641}"/>
              </a:ext>
            </a:extLst>
          </p:cNvPr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DCC8F570-959E-D610-0856-4DBAC572D60B}"/>
              </a:ext>
            </a:extLst>
          </p:cNvPr>
          <p:cNvGrpSpPr/>
          <p:nvPr/>
        </p:nvGrpSpPr>
        <p:grpSpPr>
          <a:xfrm>
            <a:off x="228600" y="-723901"/>
            <a:ext cx="17526000" cy="10821651"/>
            <a:chOff x="0" y="-295275"/>
            <a:chExt cx="4615901" cy="280391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6426A751-789B-07AA-C350-2C40933EA029}"/>
                </a:ext>
              </a:extLst>
            </p:cNvPr>
            <p:cNvSpPr/>
            <p:nvPr/>
          </p:nvSpPr>
          <p:spPr>
            <a:xfrm>
              <a:off x="0" y="0"/>
              <a:ext cx="4615901" cy="2508642"/>
            </a:xfrm>
            <a:custGeom>
              <a:avLst/>
              <a:gdLst/>
              <a:ahLst/>
              <a:cxnLst/>
              <a:rect l="l" t="t" r="r" b="b"/>
              <a:pathLst>
                <a:path w="4615901" h="2508642">
                  <a:moveTo>
                    <a:pt x="22529" y="0"/>
                  </a:moveTo>
                  <a:lnTo>
                    <a:pt x="4593372" y="0"/>
                  </a:lnTo>
                  <a:cubicBezTo>
                    <a:pt x="4599348" y="0"/>
                    <a:pt x="4605078" y="2374"/>
                    <a:pt x="4609303" y="6599"/>
                  </a:cubicBezTo>
                  <a:cubicBezTo>
                    <a:pt x="4613528" y="10823"/>
                    <a:pt x="4615901" y="16554"/>
                    <a:pt x="4615901" y="22529"/>
                  </a:cubicBezTo>
                  <a:lnTo>
                    <a:pt x="4615901" y="2486113"/>
                  </a:lnTo>
                  <a:cubicBezTo>
                    <a:pt x="4615901" y="2492088"/>
                    <a:pt x="4613528" y="2497819"/>
                    <a:pt x="4609303" y="2502044"/>
                  </a:cubicBezTo>
                  <a:cubicBezTo>
                    <a:pt x="4605078" y="2506269"/>
                    <a:pt x="4599348" y="2508642"/>
                    <a:pt x="4593372" y="2508642"/>
                  </a:cubicBezTo>
                  <a:lnTo>
                    <a:pt x="22529" y="2508642"/>
                  </a:lnTo>
                  <a:cubicBezTo>
                    <a:pt x="16554" y="2508642"/>
                    <a:pt x="10823" y="2506269"/>
                    <a:pt x="6599" y="2502044"/>
                  </a:cubicBezTo>
                  <a:cubicBezTo>
                    <a:pt x="2374" y="2497819"/>
                    <a:pt x="0" y="2492088"/>
                    <a:pt x="0" y="2486113"/>
                  </a:cubicBezTo>
                  <a:lnTo>
                    <a:pt x="0" y="22529"/>
                  </a:lnTo>
                  <a:cubicBezTo>
                    <a:pt x="0" y="16554"/>
                    <a:pt x="2374" y="10823"/>
                    <a:pt x="6599" y="6599"/>
                  </a:cubicBezTo>
                  <a:cubicBezTo>
                    <a:pt x="10823" y="2374"/>
                    <a:pt x="16554" y="0"/>
                    <a:pt x="22529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ja-JP" altLang="en-US" dirty="0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69A7542A-7ED3-5C7E-EE88-56B89CE326AB}"/>
                </a:ext>
              </a:extLst>
            </p:cNvPr>
            <p:cNvSpPr txBox="1"/>
            <p:nvPr/>
          </p:nvSpPr>
          <p:spPr>
            <a:xfrm>
              <a:off x="0" y="-295275"/>
              <a:ext cx="4615901" cy="2803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2203630D-410A-1BA3-B716-B97E64DCCB09}"/>
              </a:ext>
            </a:extLst>
          </p:cNvPr>
          <p:cNvGrpSpPr/>
          <p:nvPr/>
        </p:nvGrpSpPr>
        <p:grpSpPr>
          <a:xfrm rot="2700000">
            <a:off x="1109142" y="914250"/>
            <a:ext cx="1086471" cy="1086263"/>
            <a:chOff x="0" y="0"/>
            <a:chExt cx="439097" cy="439012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DFE99A10-4705-17B0-49F0-4DBDE8F385B2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4F050615-04E5-8C14-0A79-B10C1E237935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30179B7C-FB9D-7ADE-0C7A-CEB8495BE2FF}"/>
              </a:ext>
            </a:extLst>
          </p:cNvPr>
          <p:cNvGrpSpPr/>
          <p:nvPr/>
        </p:nvGrpSpPr>
        <p:grpSpPr>
          <a:xfrm rot="2700000">
            <a:off x="990600" y="914250"/>
            <a:ext cx="1086471" cy="1086263"/>
            <a:chOff x="0" y="0"/>
            <a:chExt cx="439097" cy="439012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BD956654-7BF2-463E-120D-35C637BC4F56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20A9D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7BDB395E-FA41-2A2C-4F6B-9E5E38CDF09D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13" name="AutoShape 13">
            <a:extLst>
              <a:ext uri="{FF2B5EF4-FFF2-40B4-BE49-F238E27FC236}">
                <a16:creationId xmlns:a16="http://schemas.microsoft.com/office/drawing/2014/main" id="{197512B4-9F91-E22D-332B-0535177200F9}"/>
              </a:ext>
            </a:extLst>
          </p:cNvPr>
          <p:cNvSpPr/>
          <p:nvPr/>
        </p:nvSpPr>
        <p:spPr>
          <a:xfrm>
            <a:off x="781050" y="2210003"/>
            <a:ext cx="16725900" cy="0"/>
          </a:xfrm>
          <a:prstGeom prst="line">
            <a:avLst/>
          </a:prstGeom>
          <a:ln w="19050" cap="flat">
            <a:solidFill>
              <a:srgbClr val="DDE0E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DB4006A0-36BB-AFA7-4C07-53EF809EBEED}"/>
              </a:ext>
            </a:extLst>
          </p:cNvPr>
          <p:cNvSpPr txBox="1"/>
          <p:nvPr/>
        </p:nvSpPr>
        <p:spPr>
          <a:xfrm>
            <a:off x="998462" y="1153881"/>
            <a:ext cx="1070745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888" b="1" spc="58" dirty="0">
                <a:solidFill>
                  <a:srgbClr val="FFFFFF"/>
                </a:solidFill>
                <a:latin typeface="+mn-ea"/>
                <a:cs typeface="UD丸ゴ_ラージ（N仕様） Bold"/>
                <a:sym typeface="UD丸ゴ_ラージ（N仕様） Bold"/>
              </a:rPr>
              <a:t>06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90E856E2-E67F-E0AE-0BC0-7E4429829285}"/>
              </a:ext>
            </a:extLst>
          </p:cNvPr>
          <p:cNvSpPr txBox="1"/>
          <p:nvPr/>
        </p:nvSpPr>
        <p:spPr>
          <a:xfrm>
            <a:off x="2405162" y="962614"/>
            <a:ext cx="1588283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74"/>
              </a:lnSpc>
            </a:pP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複数スペース運用におけるグループ設計</a:t>
            </a:r>
            <a:endParaRPr lang="en-US" sz="6499" b="1" spc="649" dirty="0">
              <a:solidFill>
                <a:srgbClr val="262262"/>
              </a:solidFill>
              <a:latin typeface="+mj-ea"/>
              <a:ea typeface="+mj-ea"/>
              <a:cs typeface="UD丸ゴ_ラージ（N仕様） Bold"/>
              <a:sym typeface="UD丸ゴ_ラージ（N仕様） Bold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365F4B86-20FF-28D2-7A8D-767D0CB97B51}"/>
              </a:ext>
            </a:extLst>
          </p:cNvPr>
          <p:cNvSpPr/>
          <p:nvPr/>
        </p:nvSpPr>
        <p:spPr>
          <a:xfrm>
            <a:off x="1143000" y="2584684"/>
            <a:ext cx="7467600" cy="76199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b="1" dirty="0">
                <a:solidFill>
                  <a:schemeClr val="tx1"/>
                </a:solidFill>
              </a:rPr>
              <a:t>【</a:t>
            </a:r>
            <a:r>
              <a:rPr kumimoji="1" lang="ja-JP" altLang="en-US" sz="2800" b="1" dirty="0">
                <a:solidFill>
                  <a:schemeClr val="tx1"/>
                </a:solidFill>
              </a:rPr>
              <a:t>課題</a:t>
            </a:r>
            <a:r>
              <a:rPr kumimoji="1" lang="en-US" altLang="ja-JP" sz="2800" b="1" dirty="0">
                <a:solidFill>
                  <a:schemeClr val="tx1"/>
                </a:solidFill>
              </a:rPr>
              <a:t>】</a:t>
            </a:r>
            <a:r>
              <a:rPr kumimoji="1" lang="ja-JP" altLang="en-US" sz="2800" b="1" dirty="0">
                <a:solidFill>
                  <a:schemeClr val="tx1"/>
                </a:solidFill>
              </a:rPr>
              <a:t> 標準グループのみの運用</a:t>
            </a: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E59C2DAA-0EEC-DCEB-A79B-EA7770D9B068}"/>
              </a:ext>
            </a:extLst>
          </p:cNvPr>
          <p:cNvSpPr/>
          <p:nvPr/>
        </p:nvSpPr>
        <p:spPr>
          <a:xfrm>
            <a:off x="9372599" y="2584684"/>
            <a:ext cx="7458075" cy="76199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b="1" dirty="0">
                <a:solidFill>
                  <a:schemeClr val="tx1"/>
                </a:solidFill>
              </a:rPr>
              <a:t>【</a:t>
            </a:r>
            <a:r>
              <a:rPr kumimoji="1" lang="ja-JP" altLang="en-US" sz="2800" b="1" dirty="0">
                <a:solidFill>
                  <a:schemeClr val="tx1"/>
                </a:solidFill>
              </a:rPr>
              <a:t>解決策</a:t>
            </a:r>
            <a:r>
              <a:rPr kumimoji="1" lang="en-US" altLang="ja-JP" sz="2800" b="1" dirty="0">
                <a:solidFill>
                  <a:schemeClr val="tx1"/>
                </a:solidFill>
              </a:rPr>
              <a:t>】 </a:t>
            </a:r>
            <a:r>
              <a:rPr kumimoji="1" lang="ja-JP" altLang="en-US" sz="2800" b="1" dirty="0">
                <a:solidFill>
                  <a:schemeClr val="tx1"/>
                </a:solidFill>
              </a:rPr>
              <a:t>自作グループの活用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4D38A204-857B-E6E6-2E7C-6BA675E8C2CC}"/>
              </a:ext>
            </a:extLst>
          </p:cNvPr>
          <p:cNvSpPr txBox="1"/>
          <p:nvPr/>
        </p:nvSpPr>
        <p:spPr>
          <a:xfrm>
            <a:off x="9347391" y="2612709"/>
            <a:ext cx="106680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4000" b="1" dirty="0"/>
              <a:t>✅</a:t>
            </a:r>
            <a:endParaRPr kumimoji="1" lang="en-US" altLang="ja-JP" sz="4000" b="1" dirty="0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EA5B948C-308F-4836-12F6-F81FE6B117A5}"/>
              </a:ext>
            </a:extLst>
          </p:cNvPr>
          <p:cNvSpPr txBox="1"/>
          <p:nvPr/>
        </p:nvSpPr>
        <p:spPr>
          <a:xfrm>
            <a:off x="991535" y="2624210"/>
            <a:ext cx="1066800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4000" b="1" dirty="0">
                <a:solidFill>
                  <a:srgbClr val="FF0000"/>
                </a:solidFill>
              </a:rPr>
              <a:t>✕</a:t>
            </a:r>
            <a:endParaRPr kumimoji="1" lang="en-US" altLang="ja-JP" sz="4000" b="1" dirty="0">
              <a:solidFill>
                <a:srgbClr val="FF0000"/>
              </a:solidFill>
            </a:endParaRPr>
          </a:p>
        </p:txBody>
      </p:sp>
      <p:sp>
        <p:nvSpPr>
          <p:cNvPr id="39" name="楕円 38">
            <a:extLst>
              <a:ext uri="{FF2B5EF4-FFF2-40B4-BE49-F238E27FC236}">
                <a16:creationId xmlns:a16="http://schemas.microsoft.com/office/drawing/2014/main" id="{835B607C-B6DC-BD00-3A6B-A1B61A2A0F46}"/>
              </a:ext>
            </a:extLst>
          </p:cNvPr>
          <p:cNvSpPr/>
          <p:nvPr/>
        </p:nvSpPr>
        <p:spPr>
          <a:xfrm>
            <a:off x="2536449" y="3728349"/>
            <a:ext cx="4931151" cy="1669148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>
                <a:solidFill>
                  <a:schemeClr val="tx1"/>
                </a:solidFill>
              </a:rPr>
              <a:t>標準グループ</a:t>
            </a:r>
            <a:endParaRPr kumimoji="1" lang="en-US" altLang="ja-JP" b="1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b="1" dirty="0">
                <a:solidFill>
                  <a:schemeClr val="tx1"/>
                </a:solidFill>
              </a:rPr>
              <a:t>（</a:t>
            </a:r>
            <a:r>
              <a:rPr lang="en-US" altLang="ja-JP" b="1" dirty="0" err="1">
                <a:solidFill>
                  <a:schemeClr val="tx1"/>
                </a:solidFill>
              </a:rPr>
              <a:t>jira</a:t>
            </a:r>
            <a:r>
              <a:rPr lang="en-US" altLang="ja-JP" b="1" dirty="0">
                <a:solidFill>
                  <a:schemeClr val="tx1"/>
                </a:solidFill>
              </a:rPr>
              <a:t>-</a:t>
            </a:r>
            <a:r>
              <a:rPr lang="en-US" altLang="ja-JP" b="1" dirty="0" err="1">
                <a:solidFill>
                  <a:schemeClr val="tx1"/>
                </a:solidFill>
              </a:rPr>
              <a:t>servicemanagement</a:t>
            </a:r>
            <a:r>
              <a:rPr lang="en-US" altLang="ja-JP" b="1" dirty="0">
                <a:solidFill>
                  <a:schemeClr val="tx1"/>
                </a:solidFill>
              </a:rPr>
              <a:t>-users</a:t>
            </a:r>
            <a:r>
              <a:rPr kumimoji="1" lang="ja-JP" altLang="en-US" b="1" dirty="0">
                <a:solidFill>
                  <a:schemeClr val="tx1"/>
                </a:solidFill>
              </a:rPr>
              <a:t>）</a:t>
            </a:r>
            <a:endParaRPr kumimoji="1" lang="en-US" altLang="ja-JP" b="1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b="1" dirty="0">
                <a:solidFill>
                  <a:schemeClr val="tx1"/>
                </a:solidFill>
              </a:rPr>
              <a:t>[</a:t>
            </a:r>
            <a:r>
              <a:rPr kumimoji="1" lang="ja-JP" altLang="en-US" b="1" dirty="0">
                <a:solidFill>
                  <a:schemeClr val="tx1"/>
                </a:solidFill>
              </a:rPr>
              <a:t>各</a:t>
            </a:r>
            <a:r>
              <a:rPr kumimoji="1" lang="en-US" altLang="ja-JP" b="1" dirty="0">
                <a:solidFill>
                  <a:schemeClr val="tx1"/>
                </a:solidFill>
              </a:rPr>
              <a:t>PJ</a:t>
            </a:r>
            <a:r>
              <a:rPr kumimoji="1" lang="ja-JP" altLang="en-US" b="1" dirty="0">
                <a:solidFill>
                  <a:schemeClr val="tx1"/>
                </a:solidFill>
              </a:rPr>
              <a:t>の全メンバー</a:t>
            </a:r>
            <a:r>
              <a:rPr kumimoji="1" lang="en-US" altLang="ja-JP" b="1" dirty="0">
                <a:solidFill>
                  <a:schemeClr val="tx1"/>
                </a:solidFill>
              </a:rPr>
              <a:t>]</a:t>
            </a: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95F96570-8E2D-9B87-CD4D-8C0B7892AE65}"/>
              </a:ext>
            </a:extLst>
          </p:cNvPr>
          <p:cNvSpPr/>
          <p:nvPr/>
        </p:nvSpPr>
        <p:spPr>
          <a:xfrm>
            <a:off x="1143000" y="6210300"/>
            <a:ext cx="7467600" cy="19812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FA4C61E7-A9CF-A0B0-3B9F-5411A0D2644C}"/>
              </a:ext>
            </a:extLst>
          </p:cNvPr>
          <p:cNvSpPr/>
          <p:nvPr/>
        </p:nvSpPr>
        <p:spPr>
          <a:xfrm>
            <a:off x="1997134" y="6449783"/>
            <a:ext cx="2200275" cy="11443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D2EAD8A9-C0BF-20A6-87B5-AAFF25FCC497}"/>
              </a:ext>
            </a:extLst>
          </p:cNvPr>
          <p:cNvSpPr txBox="1"/>
          <p:nvPr/>
        </p:nvSpPr>
        <p:spPr>
          <a:xfrm>
            <a:off x="2114853" y="6694277"/>
            <a:ext cx="196483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スペース</a:t>
            </a:r>
            <a:r>
              <a:rPr kumimoji="1" lang="en-US" altLang="ja-JP" b="1" dirty="0"/>
              <a:t>A</a:t>
            </a:r>
          </a:p>
          <a:p>
            <a:pPr algn="ctr"/>
            <a:r>
              <a:rPr kumimoji="1" lang="ja-JP" altLang="en-US" b="1" dirty="0"/>
              <a:t>ロール：</a:t>
            </a:r>
            <a:r>
              <a:rPr kumimoji="1" lang="en-US" altLang="ja-JP" b="1" dirty="0"/>
              <a:t>Agent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09D00EE0-6835-E50A-7AB0-9297D982DAFB}"/>
              </a:ext>
            </a:extLst>
          </p:cNvPr>
          <p:cNvSpPr/>
          <p:nvPr/>
        </p:nvSpPr>
        <p:spPr>
          <a:xfrm>
            <a:off x="5688556" y="6449783"/>
            <a:ext cx="2200275" cy="114437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2A721723-D809-8DF8-452A-3624502FEE2E}"/>
              </a:ext>
            </a:extLst>
          </p:cNvPr>
          <p:cNvSpPr txBox="1"/>
          <p:nvPr/>
        </p:nvSpPr>
        <p:spPr>
          <a:xfrm>
            <a:off x="5806275" y="6694277"/>
            <a:ext cx="196483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スペース</a:t>
            </a:r>
            <a:r>
              <a:rPr kumimoji="1" lang="en-US" altLang="ja-JP" b="1" dirty="0"/>
              <a:t>B</a:t>
            </a:r>
          </a:p>
          <a:p>
            <a:pPr algn="ctr"/>
            <a:r>
              <a:rPr kumimoji="1" lang="ja-JP" altLang="en-US" b="1" dirty="0"/>
              <a:t>ロール：</a:t>
            </a:r>
            <a:r>
              <a:rPr kumimoji="1" lang="en-US" altLang="ja-JP" b="1" dirty="0"/>
              <a:t>Agent</a:t>
            </a:r>
          </a:p>
        </p:txBody>
      </p:sp>
      <p:sp>
        <p:nvSpPr>
          <p:cNvPr id="1024" name="テキスト ボックス 1023">
            <a:extLst>
              <a:ext uri="{FF2B5EF4-FFF2-40B4-BE49-F238E27FC236}">
                <a16:creationId xmlns:a16="http://schemas.microsoft.com/office/drawing/2014/main" id="{AFCC9EDC-95EE-88E9-18B1-73ABDEF01B0A}"/>
              </a:ext>
            </a:extLst>
          </p:cNvPr>
          <p:cNvSpPr txBox="1"/>
          <p:nvPr/>
        </p:nvSpPr>
        <p:spPr>
          <a:xfrm>
            <a:off x="3810000" y="7681492"/>
            <a:ext cx="231591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2400" b="1" dirty="0"/>
              <a:t>各スペース設定</a:t>
            </a:r>
            <a:endParaRPr kumimoji="1" lang="en-US" altLang="ja-JP" sz="2400" b="1" dirty="0"/>
          </a:p>
        </p:txBody>
      </p:sp>
      <p:sp>
        <p:nvSpPr>
          <p:cNvPr id="1025" name="テキスト ボックス 1024">
            <a:extLst>
              <a:ext uri="{FF2B5EF4-FFF2-40B4-BE49-F238E27FC236}">
                <a16:creationId xmlns:a16="http://schemas.microsoft.com/office/drawing/2014/main" id="{F8622C3E-612E-4735-DCF2-146D31A133A7}"/>
              </a:ext>
            </a:extLst>
          </p:cNvPr>
          <p:cNvSpPr txBox="1"/>
          <p:nvPr/>
        </p:nvSpPr>
        <p:spPr>
          <a:xfrm>
            <a:off x="998462" y="8396256"/>
            <a:ext cx="8143566" cy="16911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400" b="1" dirty="0"/>
              <a:t>・ 「</a:t>
            </a:r>
            <a:r>
              <a:rPr kumimoji="1" lang="en-US" altLang="ja-JP" sz="2400" b="1" dirty="0"/>
              <a:t>JSM</a:t>
            </a:r>
            <a:r>
              <a:rPr kumimoji="1" lang="ja-JP" altLang="en-US" sz="2400" b="1" dirty="0"/>
              <a:t>を使える人」 </a:t>
            </a:r>
            <a:r>
              <a:rPr kumimoji="1" lang="en-US" altLang="ja-JP" sz="2400" b="1" dirty="0"/>
              <a:t>= </a:t>
            </a:r>
            <a:r>
              <a:rPr kumimoji="1" lang="ja-JP" altLang="en-US" sz="2400" b="1" dirty="0"/>
              <a:t>「全スペースの担当者」になってしまう</a:t>
            </a:r>
            <a:endParaRPr kumimoji="1" lang="en-US" altLang="ja-JP" sz="2400" b="1" dirty="0"/>
          </a:p>
          <a:p>
            <a:pPr>
              <a:lnSpc>
                <a:spcPct val="150000"/>
              </a:lnSpc>
            </a:pPr>
            <a:r>
              <a:rPr kumimoji="1" lang="ja-JP" altLang="en-US" sz="2400" b="1" dirty="0"/>
              <a:t>・スペースごとの細かいアクセス制御ができない</a:t>
            </a:r>
            <a:endParaRPr kumimoji="1" lang="en-US" altLang="ja-JP" sz="2400" b="1" dirty="0"/>
          </a:p>
          <a:p>
            <a:pPr>
              <a:lnSpc>
                <a:spcPct val="150000"/>
              </a:lnSpc>
            </a:pPr>
            <a:r>
              <a:rPr kumimoji="1" lang="ja-JP" altLang="en-US" sz="2400" b="1" dirty="0"/>
              <a:t>・管理対象スペースが増えていくと管理が行き詰まる</a:t>
            </a:r>
            <a:endParaRPr kumimoji="1" lang="en-US" altLang="ja-JP" sz="2400" b="1" dirty="0"/>
          </a:p>
        </p:txBody>
      </p:sp>
      <p:sp>
        <p:nvSpPr>
          <p:cNvPr id="1029" name="楕円 1028">
            <a:extLst>
              <a:ext uri="{FF2B5EF4-FFF2-40B4-BE49-F238E27FC236}">
                <a16:creationId xmlns:a16="http://schemas.microsoft.com/office/drawing/2014/main" id="{6B491E53-E45D-FEC0-2311-9A83D04298F6}"/>
              </a:ext>
            </a:extLst>
          </p:cNvPr>
          <p:cNvSpPr/>
          <p:nvPr/>
        </p:nvSpPr>
        <p:spPr>
          <a:xfrm>
            <a:off x="10054606" y="3728350"/>
            <a:ext cx="2811772" cy="166914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>
                <a:solidFill>
                  <a:schemeClr val="tx1"/>
                </a:solidFill>
              </a:rPr>
              <a:t>自作グループ</a:t>
            </a:r>
            <a:r>
              <a:rPr kumimoji="1" lang="en-US" altLang="ja-JP" b="1" dirty="0">
                <a:solidFill>
                  <a:schemeClr val="tx1"/>
                </a:solidFill>
              </a:rPr>
              <a:t>A</a:t>
            </a:r>
          </a:p>
          <a:p>
            <a:pPr algn="ctr"/>
            <a:r>
              <a:rPr kumimoji="1" lang="ja-JP" altLang="en-US" b="1" dirty="0">
                <a:solidFill>
                  <a:schemeClr val="tx1"/>
                </a:solidFill>
              </a:rPr>
              <a:t>（</a:t>
            </a:r>
            <a:r>
              <a:rPr lang="en-US" altLang="ja-JP" b="1" dirty="0">
                <a:solidFill>
                  <a:schemeClr val="tx1"/>
                </a:solidFill>
              </a:rPr>
              <a:t>A</a:t>
            </a:r>
            <a:r>
              <a:rPr lang="ja-JP" altLang="en-US" b="1" dirty="0">
                <a:solidFill>
                  <a:schemeClr val="tx1"/>
                </a:solidFill>
              </a:rPr>
              <a:t>システム</a:t>
            </a:r>
            <a:r>
              <a:rPr kumimoji="1" lang="ja-JP" altLang="en-US" b="1" dirty="0">
                <a:solidFill>
                  <a:schemeClr val="tx1"/>
                </a:solidFill>
              </a:rPr>
              <a:t>）</a:t>
            </a:r>
            <a:endParaRPr kumimoji="1" lang="en-US" altLang="ja-JP" b="1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b="1" dirty="0">
                <a:solidFill>
                  <a:schemeClr val="tx1"/>
                </a:solidFill>
              </a:rPr>
              <a:t>[5</a:t>
            </a:r>
            <a:r>
              <a:rPr kumimoji="1" lang="ja-JP" altLang="en-US" b="1" dirty="0">
                <a:solidFill>
                  <a:schemeClr val="tx1"/>
                </a:solidFill>
              </a:rPr>
              <a:t>名</a:t>
            </a:r>
            <a:r>
              <a:rPr kumimoji="1" lang="en-US" altLang="ja-JP" b="1" dirty="0">
                <a:solidFill>
                  <a:schemeClr val="tx1"/>
                </a:solidFill>
              </a:rPr>
              <a:t>]</a:t>
            </a:r>
          </a:p>
        </p:txBody>
      </p:sp>
      <p:sp>
        <p:nvSpPr>
          <p:cNvPr id="1037" name="正方形/長方形 1036">
            <a:extLst>
              <a:ext uri="{FF2B5EF4-FFF2-40B4-BE49-F238E27FC236}">
                <a16:creationId xmlns:a16="http://schemas.microsoft.com/office/drawing/2014/main" id="{B827E77B-2152-8AC2-B520-FAB2FA7B4295}"/>
              </a:ext>
            </a:extLst>
          </p:cNvPr>
          <p:cNvSpPr/>
          <p:nvPr/>
        </p:nvSpPr>
        <p:spPr>
          <a:xfrm>
            <a:off x="9512711" y="6210300"/>
            <a:ext cx="7467600" cy="19812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38" name="正方形/長方形 1037">
            <a:extLst>
              <a:ext uri="{FF2B5EF4-FFF2-40B4-BE49-F238E27FC236}">
                <a16:creationId xmlns:a16="http://schemas.microsoft.com/office/drawing/2014/main" id="{1A41E795-353A-3B7F-E0BE-24F326CC3E37}"/>
              </a:ext>
            </a:extLst>
          </p:cNvPr>
          <p:cNvSpPr/>
          <p:nvPr/>
        </p:nvSpPr>
        <p:spPr>
          <a:xfrm>
            <a:off x="10366845" y="6449783"/>
            <a:ext cx="2200275" cy="114437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1040" name="テキスト ボックス 1039">
            <a:extLst>
              <a:ext uri="{FF2B5EF4-FFF2-40B4-BE49-F238E27FC236}">
                <a16:creationId xmlns:a16="http://schemas.microsoft.com/office/drawing/2014/main" id="{533B80BA-C3F7-27AD-4C9F-150EA42DBB23}"/>
              </a:ext>
            </a:extLst>
          </p:cNvPr>
          <p:cNvSpPr txBox="1"/>
          <p:nvPr/>
        </p:nvSpPr>
        <p:spPr>
          <a:xfrm>
            <a:off x="10484564" y="6694277"/>
            <a:ext cx="196483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スペース</a:t>
            </a:r>
            <a:r>
              <a:rPr kumimoji="1" lang="en-US" altLang="ja-JP" b="1" dirty="0"/>
              <a:t>A</a:t>
            </a:r>
          </a:p>
          <a:p>
            <a:pPr algn="ctr"/>
            <a:r>
              <a:rPr kumimoji="1" lang="ja-JP" altLang="en-US" b="1" dirty="0"/>
              <a:t>ロール：</a:t>
            </a:r>
            <a:r>
              <a:rPr kumimoji="1" lang="en-US" altLang="ja-JP" b="1" dirty="0"/>
              <a:t>Agent</a:t>
            </a:r>
          </a:p>
        </p:txBody>
      </p:sp>
      <p:sp>
        <p:nvSpPr>
          <p:cNvPr id="1042" name="正方形/長方形 1041">
            <a:extLst>
              <a:ext uri="{FF2B5EF4-FFF2-40B4-BE49-F238E27FC236}">
                <a16:creationId xmlns:a16="http://schemas.microsoft.com/office/drawing/2014/main" id="{1EAA6012-B55C-3DE0-D400-318A21EF71A0}"/>
              </a:ext>
            </a:extLst>
          </p:cNvPr>
          <p:cNvSpPr/>
          <p:nvPr/>
        </p:nvSpPr>
        <p:spPr>
          <a:xfrm>
            <a:off x="14058267" y="6449783"/>
            <a:ext cx="2200275" cy="114437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000" b="1" dirty="0">
              <a:solidFill>
                <a:schemeClr val="tx1"/>
              </a:solidFill>
            </a:endParaRPr>
          </a:p>
        </p:txBody>
      </p:sp>
      <p:sp>
        <p:nvSpPr>
          <p:cNvPr id="1043" name="テキスト ボックス 1042">
            <a:extLst>
              <a:ext uri="{FF2B5EF4-FFF2-40B4-BE49-F238E27FC236}">
                <a16:creationId xmlns:a16="http://schemas.microsoft.com/office/drawing/2014/main" id="{8ECC3EB0-7079-2629-45A3-E23ECD00FA69}"/>
              </a:ext>
            </a:extLst>
          </p:cNvPr>
          <p:cNvSpPr txBox="1"/>
          <p:nvPr/>
        </p:nvSpPr>
        <p:spPr>
          <a:xfrm>
            <a:off x="14175986" y="6694277"/>
            <a:ext cx="1964835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スペース</a:t>
            </a:r>
            <a:r>
              <a:rPr kumimoji="1" lang="en-US" altLang="ja-JP" b="1" dirty="0"/>
              <a:t>B</a:t>
            </a:r>
          </a:p>
          <a:p>
            <a:pPr algn="ctr"/>
            <a:r>
              <a:rPr kumimoji="1" lang="ja-JP" altLang="en-US" b="1" dirty="0"/>
              <a:t>ロール：</a:t>
            </a:r>
            <a:r>
              <a:rPr kumimoji="1" lang="en-US" altLang="ja-JP" b="1" dirty="0"/>
              <a:t>Agent</a:t>
            </a:r>
          </a:p>
        </p:txBody>
      </p:sp>
      <p:sp>
        <p:nvSpPr>
          <p:cNvPr id="1044" name="テキスト ボックス 1043">
            <a:extLst>
              <a:ext uri="{FF2B5EF4-FFF2-40B4-BE49-F238E27FC236}">
                <a16:creationId xmlns:a16="http://schemas.microsoft.com/office/drawing/2014/main" id="{0104B8A8-A616-5688-FD8D-CC58F2B53A58}"/>
              </a:ext>
            </a:extLst>
          </p:cNvPr>
          <p:cNvSpPr txBox="1"/>
          <p:nvPr/>
        </p:nvSpPr>
        <p:spPr>
          <a:xfrm>
            <a:off x="12179711" y="7681492"/>
            <a:ext cx="2315918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2400" b="1" dirty="0"/>
              <a:t>各スペース設定</a:t>
            </a:r>
            <a:endParaRPr kumimoji="1" lang="en-US" altLang="ja-JP" sz="2400" b="1" dirty="0"/>
          </a:p>
        </p:txBody>
      </p:sp>
      <p:sp>
        <p:nvSpPr>
          <p:cNvPr id="1045" name="テキスト ボックス 1044">
            <a:extLst>
              <a:ext uri="{FF2B5EF4-FFF2-40B4-BE49-F238E27FC236}">
                <a16:creationId xmlns:a16="http://schemas.microsoft.com/office/drawing/2014/main" id="{6DE2E10E-99EE-350F-857B-BCD34DE61B2A}"/>
              </a:ext>
            </a:extLst>
          </p:cNvPr>
          <p:cNvSpPr txBox="1"/>
          <p:nvPr/>
        </p:nvSpPr>
        <p:spPr>
          <a:xfrm>
            <a:off x="9368173" y="8396256"/>
            <a:ext cx="8143566" cy="169706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400" b="1" dirty="0"/>
              <a:t>・ 「役割」ごとに箱（グループ）を作ることで整理</a:t>
            </a:r>
            <a:endParaRPr kumimoji="1" lang="en-US" altLang="ja-JP" sz="2400" b="1" dirty="0"/>
          </a:p>
          <a:p>
            <a:pPr>
              <a:lnSpc>
                <a:spcPct val="150000"/>
              </a:lnSpc>
            </a:pPr>
            <a:r>
              <a:rPr kumimoji="1" lang="ja-JP" altLang="en-US" sz="2400" b="1" dirty="0"/>
              <a:t>・スペースが増えてもグループを割り当て管理</a:t>
            </a:r>
            <a:endParaRPr kumimoji="1" lang="en-US" altLang="ja-JP" sz="2400" b="1" dirty="0"/>
          </a:p>
          <a:p>
            <a:pPr>
              <a:lnSpc>
                <a:spcPct val="150000"/>
              </a:lnSpc>
            </a:pPr>
            <a:r>
              <a:rPr kumimoji="1" lang="ja-JP" altLang="en-US" sz="2400" b="1" dirty="0"/>
              <a:t>・セキュリティと運用効率の両立が可能</a:t>
            </a:r>
            <a:endParaRPr kumimoji="1" lang="en-US" altLang="ja-JP" sz="2400" b="1" dirty="0"/>
          </a:p>
        </p:txBody>
      </p:sp>
      <p:sp>
        <p:nvSpPr>
          <p:cNvPr id="1046" name="楕円 1045">
            <a:extLst>
              <a:ext uri="{FF2B5EF4-FFF2-40B4-BE49-F238E27FC236}">
                <a16:creationId xmlns:a16="http://schemas.microsoft.com/office/drawing/2014/main" id="{2DB00440-1E93-85AC-1E4E-4DF7F90DCB06}"/>
              </a:ext>
            </a:extLst>
          </p:cNvPr>
          <p:cNvSpPr/>
          <p:nvPr/>
        </p:nvSpPr>
        <p:spPr>
          <a:xfrm>
            <a:off x="13876028" y="3711973"/>
            <a:ext cx="2811772" cy="1669148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b="1" dirty="0">
                <a:solidFill>
                  <a:schemeClr val="tx1"/>
                </a:solidFill>
              </a:rPr>
              <a:t>自作グループ</a:t>
            </a:r>
            <a:r>
              <a:rPr kumimoji="1" lang="en-US" altLang="ja-JP" b="1" dirty="0">
                <a:solidFill>
                  <a:schemeClr val="tx1"/>
                </a:solidFill>
              </a:rPr>
              <a:t>B</a:t>
            </a:r>
          </a:p>
          <a:p>
            <a:pPr algn="ctr"/>
            <a:r>
              <a:rPr kumimoji="1" lang="ja-JP" altLang="en-US" b="1" dirty="0">
                <a:solidFill>
                  <a:schemeClr val="tx1"/>
                </a:solidFill>
              </a:rPr>
              <a:t>（</a:t>
            </a:r>
            <a:r>
              <a:rPr lang="en-US" altLang="ja-JP" b="1" dirty="0">
                <a:solidFill>
                  <a:schemeClr val="tx1"/>
                </a:solidFill>
              </a:rPr>
              <a:t>B</a:t>
            </a:r>
            <a:r>
              <a:rPr lang="ja-JP" altLang="en-US" b="1" dirty="0">
                <a:solidFill>
                  <a:schemeClr val="tx1"/>
                </a:solidFill>
              </a:rPr>
              <a:t>システム</a:t>
            </a:r>
            <a:r>
              <a:rPr kumimoji="1" lang="ja-JP" altLang="en-US" b="1" dirty="0">
                <a:solidFill>
                  <a:schemeClr val="tx1"/>
                </a:solidFill>
              </a:rPr>
              <a:t>）</a:t>
            </a:r>
            <a:endParaRPr kumimoji="1" lang="en-US" altLang="ja-JP" b="1" dirty="0">
              <a:solidFill>
                <a:schemeClr val="tx1"/>
              </a:solidFill>
            </a:endParaRPr>
          </a:p>
          <a:p>
            <a:pPr algn="ctr"/>
            <a:r>
              <a:rPr kumimoji="1" lang="en-US" altLang="ja-JP" b="1" dirty="0">
                <a:solidFill>
                  <a:schemeClr val="tx1"/>
                </a:solidFill>
              </a:rPr>
              <a:t>[10</a:t>
            </a:r>
            <a:r>
              <a:rPr kumimoji="1" lang="ja-JP" altLang="en-US" b="1" dirty="0">
                <a:solidFill>
                  <a:schemeClr val="tx1"/>
                </a:solidFill>
              </a:rPr>
              <a:t>名</a:t>
            </a:r>
            <a:r>
              <a:rPr kumimoji="1" lang="en-US" altLang="ja-JP" b="1" dirty="0">
                <a:solidFill>
                  <a:schemeClr val="tx1"/>
                </a:solidFill>
              </a:rPr>
              <a:t>]</a:t>
            </a:r>
          </a:p>
        </p:txBody>
      </p:sp>
      <p:sp>
        <p:nvSpPr>
          <p:cNvPr id="1047" name="矢印: 下 1046">
            <a:extLst>
              <a:ext uri="{FF2B5EF4-FFF2-40B4-BE49-F238E27FC236}">
                <a16:creationId xmlns:a16="http://schemas.microsoft.com/office/drawing/2014/main" id="{465020D8-E9F5-BB9B-047D-F458F05557E6}"/>
              </a:ext>
            </a:extLst>
          </p:cNvPr>
          <p:cNvSpPr/>
          <p:nvPr/>
        </p:nvSpPr>
        <p:spPr>
          <a:xfrm>
            <a:off x="14935716" y="5381121"/>
            <a:ext cx="692395" cy="1072257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6" name="矢印: 下 55">
            <a:extLst>
              <a:ext uri="{FF2B5EF4-FFF2-40B4-BE49-F238E27FC236}">
                <a16:creationId xmlns:a16="http://schemas.microsoft.com/office/drawing/2014/main" id="{DA436A5E-83DA-0EED-648B-B83D648E85DF}"/>
              </a:ext>
            </a:extLst>
          </p:cNvPr>
          <p:cNvSpPr/>
          <p:nvPr/>
        </p:nvSpPr>
        <p:spPr>
          <a:xfrm>
            <a:off x="4655826" y="5372100"/>
            <a:ext cx="692395" cy="1072257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30" name="矢印: 下 1029">
            <a:extLst>
              <a:ext uri="{FF2B5EF4-FFF2-40B4-BE49-F238E27FC236}">
                <a16:creationId xmlns:a16="http://schemas.microsoft.com/office/drawing/2014/main" id="{CFBA08A9-D838-B70E-C5B5-ED0D7CACF567}"/>
              </a:ext>
            </a:extLst>
          </p:cNvPr>
          <p:cNvSpPr/>
          <p:nvPr/>
        </p:nvSpPr>
        <p:spPr>
          <a:xfrm>
            <a:off x="11120783" y="5397497"/>
            <a:ext cx="692395" cy="1072257"/>
          </a:xfrm>
          <a:prstGeom prst="downArrow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049" name="直線矢印コネクタ 1048">
            <a:extLst>
              <a:ext uri="{FF2B5EF4-FFF2-40B4-BE49-F238E27FC236}">
                <a16:creationId xmlns:a16="http://schemas.microsoft.com/office/drawing/2014/main" id="{2CA7D58F-1C86-B15B-26B3-2924F6816CD7}"/>
              </a:ext>
            </a:extLst>
          </p:cNvPr>
          <p:cNvCxnSpPr>
            <a:cxnSpLocks/>
            <a:stCxn id="1029" idx="5"/>
          </p:cNvCxnSpPr>
          <p:nvPr/>
        </p:nvCxnSpPr>
        <p:spPr>
          <a:xfrm>
            <a:off x="12454604" y="5153057"/>
            <a:ext cx="1603663" cy="1316697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1" name="テキスト ボックス 1050">
            <a:extLst>
              <a:ext uri="{FF2B5EF4-FFF2-40B4-BE49-F238E27FC236}">
                <a16:creationId xmlns:a16="http://schemas.microsoft.com/office/drawing/2014/main" id="{27607C61-495D-4EAD-BFF1-678B18C0DDF8}"/>
              </a:ext>
            </a:extLst>
          </p:cNvPr>
          <p:cNvSpPr txBox="1"/>
          <p:nvPr/>
        </p:nvSpPr>
        <p:spPr>
          <a:xfrm>
            <a:off x="12196544" y="5411507"/>
            <a:ext cx="18293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アクセス不可</a:t>
            </a:r>
            <a:endParaRPr kumimoji="1" lang="en-US" altLang="ja-JP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kumimoji="1" lang="ja-JP" alt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（セキュア）</a:t>
            </a:r>
            <a:endParaRPr kumimoji="1" lang="en-US" altLang="ja-JP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52" name="テキスト ボックス 1051">
            <a:extLst>
              <a:ext uri="{FF2B5EF4-FFF2-40B4-BE49-F238E27FC236}">
                <a16:creationId xmlns:a16="http://schemas.microsoft.com/office/drawing/2014/main" id="{8D410C1F-64EF-5BC0-7986-5387EF7AD4AF}"/>
              </a:ext>
            </a:extLst>
          </p:cNvPr>
          <p:cNvSpPr txBox="1"/>
          <p:nvPr/>
        </p:nvSpPr>
        <p:spPr>
          <a:xfrm>
            <a:off x="5233892" y="5441721"/>
            <a:ext cx="2348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b="1" dirty="0">
                <a:solidFill>
                  <a:srgbClr val="FF0000"/>
                </a:solidFill>
              </a:rPr>
              <a:t>全員アクセス可</a:t>
            </a:r>
            <a:endParaRPr kumimoji="1" lang="en-US" altLang="ja-JP" b="1" dirty="0">
              <a:solidFill>
                <a:srgbClr val="FF0000"/>
              </a:solidFill>
            </a:endParaRPr>
          </a:p>
          <a:p>
            <a:pPr algn="ctr"/>
            <a:r>
              <a:rPr kumimoji="1" lang="ja-JP" altLang="en-US" b="1" dirty="0">
                <a:solidFill>
                  <a:srgbClr val="FF0000"/>
                </a:solidFill>
              </a:rPr>
              <a:t>（情報漏洩リスク）</a:t>
            </a:r>
          </a:p>
        </p:txBody>
      </p:sp>
      <p:sp>
        <p:nvSpPr>
          <p:cNvPr id="1053" name="テキスト ボックス 1052">
            <a:extLst>
              <a:ext uri="{FF2B5EF4-FFF2-40B4-BE49-F238E27FC236}">
                <a16:creationId xmlns:a16="http://schemas.microsoft.com/office/drawing/2014/main" id="{39921F01-864B-30D1-BC34-0DEAACF43619}"/>
              </a:ext>
            </a:extLst>
          </p:cNvPr>
          <p:cNvSpPr txBox="1"/>
          <p:nvPr/>
        </p:nvSpPr>
        <p:spPr>
          <a:xfrm>
            <a:off x="9498856" y="5441721"/>
            <a:ext cx="1780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b="1" dirty="0">
                <a:solidFill>
                  <a:srgbClr val="0070C0"/>
                </a:solidFill>
              </a:rPr>
              <a:t>適切な人のみ</a:t>
            </a:r>
            <a:endParaRPr kumimoji="1" lang="en-US" altLang="ja-JP" b="1" dirty="0">
              <a:solidFill>
                <a:srgbClr val="0070C0"/>
              </a:solidFill>
            </a:endParaRPr>
          </a:p>
          <a:p>
            <a:pPr algn="ctr"/>
            <a:r>
              <a:rPr kumimoji="1" lang="ja-JP" altLang="en-US" b="1" dirty="0">
                <a:solidFill>
                  <a:srgbClr val="0070C0"/>
                </a:solidFill>
              </a:rPr>
              <a:t>アクセス</a:t>
            </a:r>
          </a:p>
        </p:txBody>
      </p:sp>
    </p:spTree>
    <p:extLst>
      <p:ext uri="{BB962C8B-B14F-4D97-AF65-F5344CB8AC3E}">
        <p14:creationId xmlns:p14="http://schemas.microsoft.com/office/powerpoint/2010/main" val="835226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2318E0-B084-C2E1-EA37-46A2494DD1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6776847-2FB3-F269-EA98-10DB5BC19D1B}"/>
              </a:ext>
            </a:extLst>
          </p:cNvPr>
          <p:cNvSpPr/>
          <p:nvPr/>
        </p:nvSpPr>
        <p:spPr>
          <a:xfrm>
            <a:off x="13279514" y="4049148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0B36E61E-9674-8F16-1C80-191DD2A15D93}"/>
              </a:ext>
            </a:extLst>
          </p:cNvPr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38C663F4-56D4-109D-F92D-0A4F87685AF4}"/>
              </a:ext>
            </a:extLst>
          </p:cNvPr>
          <p:cNvGrpSpPr/>
          <p:nvPr/>
        </p:nvGrpSpPr>
        <p:grpSpPr>
          <a:xfrm>
            <a:off x="228600" y="-723901"/>
            <a:ext cx="17526000" cy="10821651"/>
            <a:chOff x="0" y="-295275"/>
            <a:chExt cx="4615901" cy="280391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4B01A586-6B2A-1478-785E-FEB57085897A}"/>
                </a:ext>
              </a:extLst>
            </p:cNvPr>
            <p:cNvSpPr/>
            <p:nvPr/>
          </p:nvSpPr>
          <p:spPr>
            <a:xfrm>
              <a:off x="0" y="0"/>
              <a:ext cx="4615901" cy="2508642"/>
            </a:xfrm>
            <a:custGeom>
              <a:avLst/>
              <a:gdLst/>
              <a:ahLst/>
              <a:cxnLst/>
              <a:rect l="l" t="t" r="r" b="b"/>
              <a:pathLst>
                <a:path w="4615901" h="2508642">
                  <a:moveTo>
                    <a:pt x="22529" y="0"/>
                  </a:moveTo>
                  <a:lnTo>
                    <a:pt x="4593372" y="0"/>
                  </a:lnTo>
                  <a:cubicBezTo>
                    <a:pt x="4599348" y="0"/>
                    <a:pt x="4605078" y="2374"/>
                    <a:pt x="4609303" y="6599"/>
                  </a:cubicBezTo>
                  <a:cubicBezTo>
                    <a:pt x="4613528" y="10823"/>
                    <a:pt x="4615901" y="16554"/>
                    <a:pt x="4615901" y="22529"/>
                  </a:cubicBezTo>
                  <a:lnTo>
                    <a:pt x="4615901" y="2486113"/>
                  </a:lnTo>
                  <a:cubicBezTo>
                    <a:pt x="4615901" y="2492088"/>
                    <a:pt x="4613528" y="2497819"/>
                    <a:pt x="4609303" y="2502044"/>
                  </a:cubicBezTo>
                  <a:cubicBezTo>
                    <a:pt x="4605078" y="2506269"/>
                    <a:pt x="4599348" y="2508642"/>
                    <a:pt x="4593372" y="2508642"/>
                  </a:cubicBezTo>
                  <a:lnTo>
                    <a:pt x="22529" y="2508642"/>
                  </a:lnTo>
                  <a:cubicBezTo>
                    <a:pt x="16554" y="2508642"/>
                    <a:pt x="10823" y="2506269"/>
                    <a:pt x="6599" y="2502044"/>
                  </a:cubicBezTo>
                  <a:cubicBezTo>
                    <a:pt x="2374" y="2497819"/>
                    <a:pt x="0" y="2492088"/>
                    <a:pt x="0" y="2486113"/>
                  </a:cubicBezTo>
                  <a:lnTo>
                    <a:pt x="0" y="22529"/>
                  </a:lnTo>
                  <a:cubicBezTo>
                    <a:pt x="0" y="16554"/>
                    <a:pt x="2374" y="10823"/>
                    <a:pt x="6599" y="6599"/>
                  </a:cubicBezTo>
                  <a:cubicBezTo>
                    <a:pt x="10823" y="2374"/>
                    <a:pt x="16554" y="0"/>
                    <a:pt x="22529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ja-JP" altLang="en-US" dirty="0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D904809C-F3E0-01E6-E624-234D5A1F9A99}"/>
                </a:ext>
              </a:extLst>
            </p:cNvPr>
            <p:cNvSpPr txBox="1"/>
            <p:nvPr/>
          </p:nvSpPr>
          <p:spPr>
            <a:xfrm>
              <a:off x="0" y="-295275"/>
              <a:ext cx="4615901" cy="2803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BA0BD3AB-08BC-5063-DCA6-7176CEB8BA43}"/>
              </a:ext>
            </a:extLst>
          </p:cNvPr>
          <p:cNvGrpSpPr/>
          <p:nvPr/>
        </p:nvGrpSpPr>
        <p:grpSpPr>
          <a:xfrm rot="2700000">
            <a:off x="1109142" y="914250"/>
            <a:ext cx="1086471" cy="1086263"/>
            <a:chOff x="0" y="0"/>
            <a:chExt cx="439097" cy="439012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DCCA59FA-83E0-2CC3-E0A3-FBD4E39EC3B6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4DE127D9-E428-307D-0031-97CB3180C9A5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2CE96682-4A9E-65E1-5E05-0AD71BD1F2D9}"/>
              </a:ext>
            </a:extLst>
          </p:cNvPr>
          <p:cNvGrpSpPr/>
          <p:nvPr/>
        </p:nvGrpSpPr>
        <p:grpSpPr>
          <a:xfrm rot="2700000">
            <a:off x="990600" y="914250"/>
            <a:ext cx="1086471" cy="1086263"/>
            <a:chOff x="0" y="0"/>
            <a:chExt cx="439097" cy="439012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90528AE8-965E-395E-A470-FF36F93B6EBA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20A9D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390A198D-E2D6-699E-CB5B-31EAB08120CF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13" name="AutoShape 13">
            <a:extLst>
              <a:ext uri="{FF2B5EF4-FFF2-40B4-BE49-F238E27FC236}">
                <a16:creationId xmlns:a16="http://schemas.microsoft.com/office/drawing/2014/main" id="{9E98259E-823B-A1C5-39D0-553E84B5F985}"/>
              </a:ext>
            </a:extLst>
          </p:cNvPr>
          <p:cNvSpPr/>
          <p:nvPr/>
        </p:nvSpPr>
        <p:spPr>
          <a:xfrm>
            <a:off x="781050" y="2210003"/>
            <a:ext cx="16725900" cy="0"/>
          </a:xfrm>
          <a:prstGeom prst="line">
            <a:avLst/>
          </a:prstGeom>
          <a:ln w="19050" cap="flat">
            <a:solidFill>
              <a:srgbClr val="DDE0E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6DC1E0FE-7DD6-9989-6A09-B4FFBABAD3F3}"/>
              </a:ext>
            </a:extLst>
          </p:cNvPr>
          <p:cNvSpPr txBox="1"/>
          <p:nvPr/>
        </p:nvSpPr>
        <p:spPr>
          <a:xfrm>
            <a:off x="998462" y="1153881"/>
            <a:ext cx="1070745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888" b="1" spc="58" dirty="0">
                <a:solidFill>
                  <a:srgbClr val="FFFFFF"/>
                </a:solidFill>
                <a:latin typeface="+mn-ea"/>
                <a:cs typeface="UD丸ゴ_ラージ（N仕様） Bold"/>
                <a:sym typeface="UD丸ゴ_ラージ（N仕様） Bold"/>
              </a:rPr>
              <a:t>07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7ACECD85-77F0-D752-CF42-5C3180E1D04D}"/>
              </a:ext>
            </a:extLst>
          </p:cNvPr>
          <p:cNvSpPr txBox="1"/>
          <p:nvPr/>
        </p:nvSpPr>
        <p:spPr>
          <a:xfrm>
            <a:off x="2405162" y="962614"/>
            <a:ext cx="1588283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74"/>
              </a:lnSpc>
            </a:pPr>
            <a:r>
              <a:rPr lang="en-US" altLang="ja-JP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Operation</a:t>
            </a: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独自の権限体系</a:t>
            </a:r>
            <a:endParaRPr lang="en-US" sz="6499" b="1" spc="649" dirty="0">
              <a:solidFill>
                <a:srgbClr val="262262"/>
              </a:solidFill>
              <a:latin typeface="+mj-ea"/>
              <a:ea typeface="+mj-ea"/>
              <a:cs typeface="UD丸ゴ_ラージ（N仕様） Bold"/>
              <a:sym typeface="UD丸ゴ_ラージ（N仕様） Bold"/>
            </a:endParaRPr>
          </a:p>
        </p:txBody>
      </p:sp>
      <p:sp>
        <p:nvSpPr>
          <p:cNvPr id="14" name="TextBox 16">
            <a:extLst>
              <a:ext uri="{FF2B5EF4-FFF2-40B4-BE49-F238E27FC236}">
                <a16:creationId xmlns:a16="http://schemas.microsoft.com/office/drawing/2014/main" id="{77B87AA3-1F49-1002-2104-76B3DF76580F}"/>
              </a:ext>
            </a:extLst>
          </p:cNvPr>
          <p:cNvSpPr txBox="1"/>
          <p:nvPr/>
        </p:nvSpPr>
        <p:spPr>
          <a:xfrm>
            <a:off x="1371600" y="2559750"/>
            <a:ext cx="15925800" cy="4924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ja-JP" altLang="en-US" sz="3200" b="1" spc="350" dirty="0">
                <a:solidFill>
                  <a:srgbClr val="002060"/>
                </a:solidFill>
                <a:latin typeface="+mn-ea"/>
                <a:cs typeface="UD丸ゴ_ラージ（N仕様） Semi-Bold"/>
                <a:sym typeface="UD丸ゴ_ラージ（N仕様） Semi-Bold"/>
              </a:rPr>
              <a:t>「通知対象」と「操作権限」が分離。チームにいるだけでは操作できない点に注意</a:t>
            </a:r>
            <a:endParaRPr lang="en-US" altLang="ja-JP" sz="2800" spc="350" dirty="0">
              <a:solidFill>
                <a:srgbClr val="002060"/>
              </a:solidFill>
              <a:latin typeface="+mn-ea"/>
              <a:cs typeface="UD丸ゴ_ラージ（N仕様） Semi-Bold"/>
              <a:sym typeface="UD丸ゴ_ラージ（N仕様） Semi-Bold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9A7DC0D7-C8FA-7976-C110-C11252DE9FCC}"/>
              </a:ext>
            </a:extLst>
          </p:cNvPr>
          <p:cNvSpPr/>
          <p:nvPr/>
        </p:nvSpPr>
        <p:spPr>
          <a:xfrm>
            <a:off x="1533834" y="3390900"/>
            <a:ext cx="11172516" cy="670685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B897BBA0-9C0E-539D-EEA2-5E61580A40DE}"/>
              </a:ext>
            </a:extLst>
          </p:cNvPr>
          <p:cNvSpPr/>
          <p:nvPr/>
        </p:nvSpPr>
        <p:spPr>
          <a:xfrm>
            <a:off x="2041498" y="3809599"/>
            <a:ext cx="10150502" cy="445810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25" name="テキスト ボックス 1024">
            <a:extLst>
              <a:ext uri="{FF2B5EF4-FFF2-40B4-BE49-F238E27FC236}">
                <a16:creationId xmlns:a16="http://schemas.microsoft.com/office/drawing/2014/main" id="{6DDD8E30-2324-13FB-6ED3-23133EEA61AA}"/>
              </a:ext>
            </a:extLst>
          </p:cNvPr>
          <p:cNvSpPr txBox="1"/>
          <p:nvPr/>
        </p:nvSpPr>
        <p:spPr>
          <a:xfrm>
            <a:off x="2041498" y="3812220"/>
            <a:ext cx="10150502" cy="559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2400" b="1" dirty="0">
                <a:latin typeface="+mn-ea"/>
              </a:rPr>
              <a:t>Operations </a:t>
            </a:r>
            <a:r>
              <a:rPr kumimoji="1" lang="ja-JP" altLang="en-US" sz="2400" b="1" dirty="0">
                <a:latin typeface="+mn-ea"/>
              </a:rPr>
              <a:t>設定</a:t>
            </a:r>
            <a:endParaRPr kumimoji="1" lang="en-US" altLang="ja-JP" sz="2400" b="1" dirty="0">
              <a:latin typeface="+mn-ea"/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58079404-3B3A-A5D5-9A78-B919CD8D82CA}"/>
              </a:ext>
            </a:extLst>
          </p:cNvPr>
          <p:cNvSpPr/>
          <p:nvPr/>
        </p:nvSpPr>
        <p:spPr>
          <a:xfrm>
            <a:off x="5226036" y="4457700"/>
            <a:ext cx="3781425" cy="6858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400" b="1" dirty="0">
                <a:solidFill>
                  <a:schemeClr val="tx1"/>
                </a:solidFill>
              </a:rPr>
              <a:t>Operation</a:t>
            </a:r>
            <a:r>
              <a:rPr kumimoji="1" lang="ja-JP" altLang="en-US" sz="2400" b="1" dirty="0">
                <a:solidFill>
                  <a:schemeClr val="tx1"/>
                </a:solidFill>
              </a:rPr>
              <a:t> ユーザー</a:t>
            </a: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D9B9F17F-18C5-B093-5E8F-EA3E72DEF7BB}"/>
              </a:ext>
            </a:extLst>
          </p:cNvPr>
          <p:cNvSpPr/>
          <p:nvPr/>
        </p:nvSpPr>
        <p:spPr>
          <a:xfrm>
            <a:off x="3153440" y="6066341"/>
            <a:ext cx="3558052" cy="1896559"/>
          </a:xfrm>
          <a:prstGeom prst="rect">
            <a:avLst/>
          </a:prstGeom>
          <a:solidFill>
            <a:srgbClr val="FFFEA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6DBB1B45-457C-72D6-9643-E4458863C491}"/>
              </a:ext>
            </a:extLst>
          </p:cNvPr>
          <p:cNvSpPr/>
          <p:nvPr/>
        </p:nvSpPr>
        <p:spPr>
          <a:xfrm>
            <a:off x="7555474" y="6066341"/>
            <a:ext cx="3558052" cy="189655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E3AA408A-F2B8-7DA3-CE3F-7339B87462F8}"/>
              </a:ext>
            </a:extLst>
          </p:cNvPr>
          <p:cNvSpPr txBox="1"/>
          <p:nvPr/>
        </p:nvSpPr>
        <p:spPr>
          <a:xfrm>
            <a:off x="3153440" y="6035459"/>
            <a:ext cx="3544197" cy="4818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ja-JP" altLang="en-US" sz="2000" b="1" dirty="0">
                <a:latin typeface="+mn-ea"/>
              </a:rPr>
              <a:t>チーム</a:t>
            </a:r>
            <a:endParaRPr kumimoji="1" lang="en-US" altLang="ja-JP" sz="2000" b="1" dirty="0">
              <a:latin typeface="+mn-ea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E6199340-BF6C-FEB0-685B-F557F7D20C3B}"/>
              </a:ext>
            </a:extLst>
          </p:cNvPr>
          <p:cNvSpPr txBox="1"/>
          <p:nvPr/>
        </p:nvSpPr>
        <p:spPr>
          <a:xfrm>
            <a:off x="7562401" y="6035459"/>
            <a:ext cx="3544197" cy="4818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ja-JP" sz="2000" b="1" dirty="0">
                <a:latin typeface="+mn-ea"/>
              </a:rPr>
              <a:t>Ops</a:t>
            </a:r>
            <a:r>
              <a:rPr kumimoji="1" lang="ja-JP" altLang="en-US" sz="2000" b="1" dirty="0">
                <a:latin typeface="+mn-ea"/>
              </a:rPr>
              <a:t>ロール</a:t>
            </a:r>
            <a:endParaRPr kumimoji="1" lang="en-US" altLang="ja-JP" sz="2000" b="1" dirty="0">
              <a:latin typeface="+mn-ea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1706C0A7-E19B-D49B-C9AB-C42C6E6B8DBE}"/>
              </a:ext>
            </a:extLst>
          </p:cNvPr>
          <p:cNvSpPr txBox="1"/>
          <p:nvPr/>
        </p:nvSpPr>
        <p:spPr>
          <a:xfrm>
            <a:off x="3153439" y="6385951"/>
            <a:ext cx="3544197" cy="14051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000" b="1" dirty="0">
                <a:latin typeface="+mn-ea"/>
              </a:rPr>
              <a:t>・ アラートルーティング先</a:t>
            </a:r>
            <a:endParaRPr kumimoji="1" lang="en-US" altLang="ja-JP" sz="20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b="1" dirty="0">
                <a:latin typeface="+mn-ea"/>
              </a:rPr>
              <a:t>・ オンコールスケジュール</a:t>
            </a:r>
            <a:endParaRPr kumimoji="1" lang="en-US" altLang="ja-JP" sz="20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b="1" dirty="0">
                <a:latin typeface="+mn-ea"/>
              </a:rPr>
              <a:t>・ エスカレーションポリシー</a:t>
            </a:r>
            <a:endParaRPr kumimoji="1" lang="en-US" altLang="ja-JP" sz="2000" b="1" dirty="0">
              <a:latin typeface="+mn-ea"/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8F0896A5-834B-4E36-B5F2-BFA83CB3EE97}"/>
              </a:ext>
            </a:extLst>
          </p:cNvPr>
          <p:cNvSpPr txBox="1"/>
          <p:nvPr/>
        </p:nvSpPr>
        <p:spPr>
          <a:xfrm>
            <a:off x="7543800" y="6482070"/>
            <a:ext cx="3544197" cy="140519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000" b="1" dirty="0">
                <a:latin typeface="+mn-ea"/>
              </a:rPr>
              <a:t>・ アラート操作権限</a:t>
            </a:r>
            <a:endParaRPr kumimoji="1" lang="en-US" altLang="ja-JP" sz="20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b="1" dirty="0">
                <a:latin typeface="+mn-ea"/>
              </a:rPr>
              <a:t>・ 設定変更権限</a:t>
            </a:r>
            <a:endParaRPr kumimoji="1" lang="en-US" altLang="ja-JP" sz="20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000" b="1" dirty="0">
                <a:latin typeface="+mn-ea"/>
              </a:rPr>
              <a:t>　（</a:t>
            </a:r>
            <a:r>
              <a:rPr kumimoji="1" lang="en-US" altLang="ja-JP" sz="2000" b="1" dirty="0">
                <a:latin typeface="+mn-ea"/>
              </a:rPr>
              <a:t>Jira</a:t>
            </a:r>
            <a:r>
              <a:rPr kumimoji="1" lang="ja-JP" altLang="en-US" sz="2000" b="1" dirty="0">
                <a:latin typeface="+mn-ea"/>
              </a:rPr>
              <a:t>管理画面で作成）</a:t>
            </a:r>
            <a:endParaRPr kumimoji="1" lang="en-US" altLang="ja-JP" sz="2000" b="1" dirty="0">
              <a:latin typeface="+mn-ea"/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F8704D0F-C71E-2462-CD24-A7066DE0FE89}"/>
              </a:ext>
            </a:extLst>
          </p:cNvPr>
          <p:cNvSpPr/>
          <p:nvPr/>
        </p:nvSpPr>
        <p:spPr>
          <a:xfrm>
            <a:off x="3886200" y="8402466"/>
            <a:ext cx="7201797" cy="1521849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2400" b="1" dirty="0">
              <a:solidFill>
                <a:schemeClr val="tx1"/>
              </a:solidFill>
            </a:endParaRPr>
          </a:p>
        </p:txBody>
      </p:sp>
      <p:cxnSp>
        <p:nvCxnSpPr>
          <p:cNvPr id="32" name="コネクタ: カギ線 31">
            <a:extLst>
              <a:ext uri="{FF2B5EF4-FFF2-40B4-BE49-F238E27FC236}">
                <a16:creationId xmlns:a16="http://schemas.microsoft.com/office/drawing/2014/main" id="{D7DD141C-BAAF-2F62-E9EA-4D4931921D5D}"/>
              </a:ext>
            </a:extLst>
          </p:cNvPr>
          <p:cNvCxnSpPr>
            <a:cxnSpLocks/>
            <a:stCxn id="21" idx="2"/>
            <a:endCxn id="27" idx="0"/>
          </p:cNvCxnSpPr>
          <p:nvPr/>
        </p:nvCxnSpPr>
        <p:spPr>
          <a:xfrm rot="16200000" flipH="1">
            <a:off x="7779645" y="4480603"/>
            <a:ext cx="891959" cy="2217751"/>
          </a:xfrm>
          <a:prstGeom prst="bentConnector3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コネクタ: カギ線 33">
            <a:extLst>
              <a:ext uri="{FF2B5EF4-FFF2-40B4-BE49-F238E27FC236}">
                <a16:creationId xmlns:a16="http://schemas.microsoft.com/office/drawing/2014/main" id="{3F8D230B-E3C0-B542-641E-9B504600387E}"/>
              </a:ext>
            </a:extLst>
          </p:cNvPr>
          <p:cNvCxnSpPr>
            <a:cxnSpLocks/>
            <a:stCxn id="21" idx="2"/>
            <a:endCxn id="26" idx="0"/>
          </p:cNvCxnSpPr>
          <p:nvPr/>
        </p:nvCxnSpPr>
        <p:spPr>
          <a:xfrm rot="5400000">
            <a:off x="5575165" y="4493874"/>
            <a:ext cx="891959" cy="2191210"/>
          </a:xfrm>
          <a:prstGeom prst="bentConnector3">
            <a:avLst>
              <a:gd name="adj1" fmla="val 50000"/>
            </a:avLst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21681180-AFD9-C49F-0996-3872AAA63053}"/>
              </a:ext>
            </a:extLst>
          </p:cNvPr>
          <p:cNvSpPr txBox="1"/>
          <p:nvPr/>
        </p:nvSpPr>
        <p:spPr>
          <a:xfrm>
            <a:off x="4115527" y="5171325"/>
            <a:ext cx="1212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通知単位</a:t>
            </a:r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B297C8A2-8B43-6B2C-DCCF-A0F18133E8A2}"/>
              </a:ext>
            </a:extLst>
          </p:cNvPr>
          <p:cNvSpPr txBox="1"/>
          <p:nvPr/>
        </p:nvSpPr>
        <p:spPr>
          <a:xfrm>
            <a:off x="9143999" y="5240183"/>
            <a:ext cx="3140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 dirty="0"/>
              <a:t>ロール割当（操作権限付与）</a:t>
            </a:r>
          </a:p>
        </p:txBody>
      </p: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6AEE9556-D0BC-D76D-A587-A337A1F0C785}"/>
              </a:ext>
            </a:extLst>
          </p:cNvPr>
          <p:cNvCxnSpPr>
            <a:cxnSpLocks/>
            <a:stCxn id="23" idx="2"/>
          </p:cNvCxnSpPr>
          <p:nvPr/>
        </p:nvCxnSpPr>
        <p:spPr>
          <a:xfrm flipH="1">
            <a:off x="6723166" y="7962900"/>
            <a:ext cx="2611334" cy="41547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30B5C19D-157D-FD7B-5A63-B9BE0CD7A059}"/>
              </a:ext>
            </a:extLst>
          </p:cNvPr>
          <p:cNvSpPr txBox="1"/>
          <p:nvPr/>
        </p:nvSpPr>
        <p:spPr>
          <a:xfrm>
            <a:off x="3886200" y="8422759"/>
            <a:ext cx="7771275" cy="58310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ja-JP" sz="2400" b="1" dirty="0">
                <a:solidFill>
                  <a:srgbClr val="C00000"/>
                </a:solidFill>
              </a:rPr>
              <a:t>【</a:t>
            </a:r>
            <a:r>
              <a:rPr kumimoji="1" lang="ja-JP" altLang="en-US" sz="2400" b="1" dirty="0">
                <a:solidFill>
                  <a:srgbClr val="C00000"/>
                </a:solidFill>
              </a:rPr>
              <a:t>重要</a:t>
            </a:r>
            <a:r>
              <a:rPr kumimoji="1" lang="en-US" altLang="ja-JP" sz="2400" b="1" dirty="0">
                <a:solidFill>
                  <a:srgbClr val="C00000"/>
                </a:solidFill>
              </a:rPr>
              <a:t>】</a:t>
            </a:r>
            <a:r>
              <a:rPr kumimoji="1" lang="ja-JP" altLang="en-US" sz="2400" b="1" dirty="0">
                <a:solidFill>
                  <a:srgbClr val="C00000"/>
                </a:solidFill>
              </a:rPr>
              <a:t> チーム所属 ≠ 操作権限</a:t>
            </a:r>
            <a:endParaRPr kumimoji="1" lang="en-US" altLang="ja-JP" sz="2400" b="1" dirty="0">
              <a:solidFill>
                <a:srgbClr val="C00000"/>
              </a:solidFill>
            </a:endParaRPr>
          </a:p>
        </p:txBody>
      </p: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A7B8D332-272B-21A7-469A-42F1806F50AD}"/>
              </a:ext>
            </a:extLst>
          </p:cNvPr>
          <p:cNvSpPr txBox="1"/>
          <p:nvPr/>
        </p:nvSpPr>
        <p:spPr>
          <a:xfrm>
            <a:off x="3886200" y="8802131"/>
            <a:ext cx="7771275" cy="10286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2200" b="1" dirty="0">
                <a:latin typeface="+mn-ea"/>
              </a:rPr>
              <a:t>チームに所属していても、適切な</a:t>
            </a:r>
            <a:r>
              <a:rPr kumimoji="1" lang="en-US" altLang="ja-JP" sz="2200" b="1" dirty="0">
                <a:latin typeface="+mn-ea"/>
              </a:rPr>
              <a:t>Ops</a:t>
            </a:r>
            <a:r>
              <a:rPr kumimoji="1" lang="ja-JP" altLang="en-US" sz="2200" b="1" dirty="0">
                <a:latin typeface="+mn-ea"/>
              </a:rPr>
              <a:t>ロールが</a:t>
            </a:r>
            <a:endParaRPr kumimoji="1" lang="en-US" altLang="ja-JP" sz="22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kumimoji="1" lang="ja-JP" altLang="en-US" sz="2200" b="1" dirty="0">
                <a:latin typeface="+mn-ea"/>
              </a:rPr>
              <a:t>割り当てられていないとアラート操作等はできない</a:t>
            </a:r>
            <a:endParaRPr kumimoji="1" lang="en-US" altLang="ja-JP" sz="2200" b="1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44298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8DCB4A-1112-CD45-7A2B-D87C65CDF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E1FEF96-EFF5-72D3-1AFD-ACB5A3B30AE7}"/>
              </a:ext>
            </a:extLst>
          </p:cNvPr>
          <p:cNvSpPr/>
          <p:nvPr/>
        </p:nvSpPr>
        <p:spPr>
          <a:xfrm>
            <a:off x="13279514" y="4049148"/>
            <a:ext cx="5048250" cy="6219610"/>
          </a:xfrm>
          <a:custGeom>
            <a:avLst/>
            <a:gdLst/>
            <a:ahLst/>
            <a:cxnLst/>
            <a:rect l="l" t="t" r="r" b="b"/>
            <a:pathLst>
              <a:path w="5048250" h="6219610">
                <a:moveTo>
                  <a:pt x="0" y="0"/>
                </a:moveTo>
                <a:lnTo>
                  <a:pt x="5048250" y="0"/>
                </a:lnTo>
                <a:lnTo>
                  <a:pt x="5048250" y="6219610"/>
                </a:lnTo>
                <a:lnTo>
                  <a:pt x="0" y="62196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CD3FDE3E-4FEB-6C10-2F42-F34918E32EB7}"/>
              </a:ext>
            </a:extLst>
          </p:cNvPr>
          <p:cNvSpPr/>
          <p:nvPr/>
        </p:nvSpPr>
        <p:spPr>
          <a:xfrm rot="-10800000">
            <a:off x="0" y="0"/>
            <a:ext cx="5048250" cy="6410476"/>
          </a:xfrm>
          <a:custGeom>
            <a:avLst/>
            <a:gdLst/>
            <a:ahLst/>
            <a:cxnLst/>
            <a:rect l="l" t="t" r="r" b="b"/>
            <a:pathLst>
              <a:path w="5048250" h="6410476">
                <a:moveTo>
                  <a:pt x="0" y="0"/>
                </a:moveTo>
                <a:lnTo>
                  <a:pt x="5048250" y="0"/>
                </a:lnTo>
                <a:lnTo>
                  <a:pt x="5048250" y="6410476"/>
                </a:lnTo>
                <a:lnTo>
                  <a:pt x="0" y="641047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ja-JP" altLang="en-US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DF1AA02E-C8D9-672C-E6AF-7BF309B39D5F}"/>
              </a:ext>
            </a:extLst>
          </p:cNvPr>
          <p:cNvGrpSpPr/>
          <p:nvPr/>
        </p:nvGrpSpPr>
        <p:grpSpPr>
          <a:xfrm>
            <a:off x="381000" y="-857510"/>
            <a:ext cx="17526000" cy="10646122"/>
            <a:chOff x="0" y="-295275"/>
            <a:chExt cx="4615901" cy="2803917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C2B003FF-876C-5722-B05E-61279708B232}"/>
                </a:ext>
              </a:extLst>
            </p:cNvPr>
            <p:cNvSpPr/>
            <p:nvPr/>
          </p:nvSpPr>
          <p:spPr>
            <a:xfrm>
              <a:off x="0" y="0"/>
              <a:ext cx="4615901" cy="2508642"/>
            </a:xfrm>
            <a:custGeom>
              <a:avLst/>
              <a:gdLst/>
              <a:ahLst/>
              <a:cxnLst/>
              <a:rect l="l" t="t" r="r" b="b"/>
              <a:pathLst>
                <a:path w="4615901" h="2508642">
                  <a:moveTo>
                    <a:pt x="22529" y="0"/>
                  </a:moveTo>
                  <a:lnTo>
                    <a:pt x="4593372" y="0"/>
                  </a:lnTo>
                  <a:cubicBezTo>
                    <a:pt x="4599348" y="0"/>
                    <a:pt x="4605078" y="2374"/>
                    <a:pt x="4609303" y="6599"/>
                  </a:cubicBezTo>
                  <a:cubicBezTo>
                    <a:pt x="4613528" y="10823"/>
                    <a:pt x="4615901" y="16554"/>
                    <a:pt x="4615901" y="22529"/>
                  </a:cubicBezTo>
                  <a:lnTo>
                    <a:pt x="4615901" y="2486113"/>
                  </a:lnTo>
                  <a:cubicBezTo>
                    <a:pt x="4615901" y="2492088"/>
                    <a:pt x="4613528" y="2497819"/>
                    <a:pt x="4609303" y="2502044"/>
                  </a:cubicBezTo>
                  <a:cubicBezTo>
                    <a:pt x="4605078" y="2506269"/>
                    <a:pt x="4599348" y="2508642"/>
                    <a:pt x="4593372" y="2508642"/>
                  </a:cubicBezTo>
                  <a:lnTo>
                    <a:pt x="22529" y="2508642"/>
                  </a:lnTo>
                  <a:cubicBezTo>
                    <a:pt x="16554" y="2508642"/>
                    <a:pt x="10823" y="2506269"/>
                    <a:pt x="6599" y="2502044"/>
                  </a:cubicBezTo>
                  <a:cubicBezTo>
                    <a:pt x="2374" y="2497819"/>
                    <a:pt x="0" y="2492088"/>
                    <a:pt x="0" y="2486113"/>
                  </a:cubicBezTo>
                  <a:lnTo>
                    <a:pt x="0" y="22529"/>
                  </a:lnTo>
                  <a:cubicBezTo>
                    <a:pt x="0" y="16554"/>
                    <a:pt x="2374" y="10823"/>
                    <a:pt x="6599" y="6599"/>
                  </a:cubicBezTo>
                  <a:cubicBezTo>
                    <a:pt x="10823" y="2374"/>
                    <a:pt x="16554" y="0"/>
                    <a:pt x="22529" y="0"/>
                  </a:cubicBezTo>
                  <a:close/>
                </a:path>
              </a:pathLst>
            </a:custGeom>
            <a:solidFill>
              <a:srgbClr val="FFFFFF"/>
            </a:solidFill>
            <a:ln cap="rnd">
              <a:noFill/>
              <a:prstDash val="solid"/>
              <a:round/>
            </a:ln>
          </p:spPr>
          <p:txBody>
            <a:bodyPr/>
            <a:lstStyle/>
            <a:p>
              <a:endParaRPr lang="ja-JP" altLang="en-US" dirty="0"/>
            </a:p>
          </p:txBody>
        </p:sp>
        <p:sp>
          <p:nvSpPr>
            <p:cNvPr id="6" name="TextBox 6">
              <a:extLst>
                <a:ext uri="{FF2B5EF4-FFF2-40B4-BE49-F238E27FC236}">
                  <a16:creationId xmlns:a16="http://schemas.microsoft.com/office/drawing/2014/main" id="{C78752CF-FAFA-C207-CD46-0874084AC8F2}"/>
                </a:ext>
              </a:extLst>
            </p:cNvPr>
            <p:cNvSpPr txBox="1"/>
            <p:nvPr/>
          </p:nvSpPr>
          <p:spPr>
            <a:xfrm>
              <a:off x="0" y="-295275"/>
              <a:ext cx="4615901" cy="28039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3641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>
            <a:extLst>
              <a:ext uri="{FF2B5EF4-FFF2-40B4-BE49-F238E27FC236}">
                <a16:creationId xmlns:a16="http://schemas.microsoft.com/office/drawing/2014/main" id="{0F4101A8-BAB1-CC1E-1990-551D26944BF6}"/>
              </a:ext>
            </a:extLst>
          </p:cNvPr>
          <p:cNvGrpSpPr/>
          <p:nvPr/>
        </p:nvGrpSpPr>
        <p:grpSpPr>
          <a:xfrm rot="2700000">
            <a:off x="1109142" y="914250"/>
            <a:ext cx="1086471" cy="1086263"/>
            <a:chOff x="0" y="0"/>
            <a:chExt cx="439097" cy="439012"/>
          </a:xfrm>
        </p:grpSpPr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4BEB98DD-BBF1-FAAE-0744-8C4049B33098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D9D9D9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9" name="TextBox 9">
              <a:extLst>
                <a:ext uri="{FF2B5EF4-FFF2-40B4-BE49-F238E27FC236}">
                  <a16:creationId xmlns:a16="http://schemas.microsoft.com/office/drawing/2014/main" id="{FD92FED5-3ACE-504D-FC95-D4FD5634DEF5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grpSp>
        <p:nvGrpSpPr>
          <p:cNvPr id="10" name="Group 10">
            <a:extLst>
              <a:ext uri="{FF2B5EF4-FFF2-40B4-BE49-F238E27FC236}">
                <a16:creationId xmlns:a16="http://schemas.microsoft.com/office/drawing/2014/main" id="{DFEA8441-2FC8-CBD4-0C9B-6A8A046E07A3}"/>
              </a:ext>
            </a:extLst>
          </p:cNvPr>
          <p:cNvGrpSpPr/>
          <p:nvPr/>
        </p:nvGrpSpPr>
        <p:grpSpPr>
          <a:xfrm rot="2700000">
            <a:off x="990600" y="914250"/>
            <a:ext cx="1086471" cy="1086263"/>
            <a:chOff x="0" y="0"/>
            <a:chExt cx="439097" cy="439012"/>
          </a:xfrm>
        </p:grpSpPr>
        <p:sp>
          <p:nvSpPr>
            <p:cNvPr id="11" name="Freeform 11">
              <a:extLst>
                <a:ext uri="{FF2B5EF4-FFF2-40B4-BE49-F238E27FC236}">
                  <a16:creationId xmlns:a16="http://schemas.microsoft.com/office/drawing/2014/main" id="{1D98B3A9-A00E-2FDB-7705-0E5F4529F40B}"/>
                </a:ext>
              </a:extLst>
            </p:cNvPr>
            <p:cNvSpPr/>
            <p:nvPr/>
          </p:nvSpPr>
          <p:spPr>
            <a:xfrm>
              <a:off x="0" y="0"/>
              <a:ext cx="439097" cy="439012"/>
            </a:xfrm>
            <a:custGeom>
              <a:avLst/>
              <a:gdLst/>
              <a:ahLst/>
              <a:cxnLst/>
              <a:rect l="l" t="t" r="r" b="b"/>
              <a:pathLst>
                <a:path w="439097" h="439012">
                  <a:moveTo>
                    <a:pt x="156766" y="0"/>
                  </a:moveTo>
                  <a:lnTo>
                    <a:pt x="282330" y="0"/>
                  </a:lnTo>
                  <a:cubicBezTo>
                    <a:pt x="368910" y="0"/>
                    <a:pt x="439097" y="70187"/>
                    <a:pt x="439097" y="156766"/>
                  </a:cubicBezTo>
                  <a:lnTo>
                    <a:pt x="439097" y="282246"/>
                  </a:lnTo>
                  <a:cubicBezTo>
                    <a:pt x="439097" y="368826"/>
                    <a:pt x="368910" y="439012"/>
                    <a:pt x="282330" y="439012"/>
                  </a:cubicBezTo>
                  <a:lnTo>
                    <a:pt x="156766" y="439012"/>
                  </a:lnTo>
                  <a:cubicBezTo>
                    <a:pt x="70187" y="439012"/>
                    <a:pt x="0" y="368826"/>
                    <a:pt x="0" y="282246"/>
                  </a:cubicBezTo>
                  <a:lnTo>
                    <a:pt x="0" y="156766"/>
                  </a:lnTo>
                  <a:cubicBezTo>
                    <a:pt x="0" y="70187"/>
                    <a:pt x="70187" y="0"/>
                    <a:pt x="156766" y="0"/>
                  </a:cubicBezTo>
                  <a:close/>
                </a:path>
              </a:pathLst>
            </a:custGeom>
            <a:solidFill>
              <a:srgbClr val="20A9DF"/>
            </a:solidFill>
          </p:spPr>
          <p:txBody>
            <a:bodyPr/>
            <a:lstStyle/>
            <a:p>
              <a:endParaRPr lang="ja-JP" altLang="en-US"/>
            </a:p>
          </p:txBody>
        </p:sp>
        <p:sp>
          <p:nvSpPr>
            <p:cNvPr id="12" name="TextBox 12">
              <a:extLst>
                <a:ext uri="{FF2B5EF4-FFF2-40B4-BE49-F238E27FC236}">
                  <a16:creationId xmlns:a16="http://schemas.microsoft.com/office/drawing/2014/main" id="{FBC36648-5BFD-3971-E12D-D60212291CDF}"/>
                </a:ext>
              </a:extLst>
            </p:cNvPr>
            <p:cNvSpPr txBox="1"/>
            <p:nvPr/>
          </p:nvSpPr>
          <p:spPr>
            <a:xfrm>
              <a:off x="0" y="-285750"/>
              <a:ext cx="439097" cy="724762"/>
            </a:xfrm>
            <a:prstGeom prst="rect">
              <a:avLst/>
            </a:prstGeom>
          </p:spPr>
          <p:txBody>
            <a:bodyPr lIns="37267" tIns="37267" rIns="37267" bIns="37267" rtlCol="0" anchor="ctr"/>
            <a:lstStyle/>
            <a:p>
              <a:pPr algn="ctr">
                <a:lnSpc>
                  <a:spcPts val="3456"/>
                </a:lnSpc>
              </a:pPr>
              <a:endParaRPr/>
            </a:p>
          </p:txBody>
        </p:sp>
      </p:grpSp>
      <p:sp>
        <p:nvSpPr>
          <p:cNvPr id="13" name="AutoShape 13">
            <a:extLst>
              <a:ext uri="{FF2B5EF4-FFF2-40B4-BE49-F238E27FC236}">
                <a16:creationId xmlns:a16="http://schemas.microsoft.com/office/drawing/2014/main" id="{3926A839-FF58-1B68-7F8A-9C308B3EA8D5}"/>
              </a:ext>
            </a:extLst>
          </p:cNvPr>
          <p:cNvSpPr/>
          <p:nvPr/>
        </p:nvSpPr>
        <p:spPr>
          <a:xfrm>
            <a:off x="781050" y="2210003"/>
            <a:ext cx="16725900" cy="0"/>
          </a:xfrm>
          <a:prstGeom prst="line">
            <a:avLst/>
          </a:prstGeom>
          <a:ln w="19050" cap="flat">
            <a:solidFill>
              <a:srgbClr val="DDE0EF"/>
            </a:solidFill>
            <a:prstDash val="sysDash"/>
            <a:headEnd type="none" w="sm" len="sm"/>
            <a:tailEnd type="none" w="sm" len="sm"/>
          </a:ln>
        </p:spPr>
        <p:txBody>
          <a:bodyPr/>
          <a:lstStyle/>
          <a:p>
            <a:endParaRPr lang="ja-JP" altLang="en-US"/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94CD945F-83C6-9DA5-C0D7-C709C111E574}"/>
              </a:ext>
            </a:extLst>
          </p:cNvPr>
          <p:cNvSpPr txBox="1"/>
          <p:nvPr/>
        </p:nvSpPr>
        <p:spPr>
          <a:xfrm>
            <a:off x="998462" y="1153881"/>
            <a:ext cx="1070745" cy="577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71"/>
              </a:lnSpc>
            </a:pPr>
            <a:r>
              <a:rPr lang="en-US" sz="3888" b="1" spc="58" dirty="0">
                <a:solidFill>
                  <a:srgbClr val="FFFFFF"/>
                </a:solidFill>
                <a:latin typeface="+mn-ea"/>
                <a:cs typeface="UD丸ゴ_ラージ（N仕様） Bold"/>
                <a:sym typeface="UD丸ゴ_ラージ（N仕様） Bold"/>
              </a:rPr>
              <a:t>08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6327BD60-988A-6BAA-2CC0-500E3CA87BA0}"/>
              </a:ext>
            </a:extLst>
          </p:cNvPr>
          <p:cNvSpPr txBox="1"/>
          <p:nvPr/>
        </p:nvSpPr>
        <p:spPr>
          <a:xfrm>
            <a:off x="2405162" y="962614"/>
            <a:ext cx="1588283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474"/>
              </a:lnSpc>
            </a:pP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統合フロー</a:t>
            </a:r>
            <a:r>
              <a:rPr lang="en-US" altLang="ja-JP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&amp;</a:t>
            </a:r>
            <a:r>
              <a:rPr lang="ja-JP" altLang="en-US" sz="6499" b="1" spc="649" dirty="0">
                <a:solidFill>
                  <a:srgbClr val="262262"/>
                </a:solidFill>
                <a:latin typeface="+mj-ea"/>
                <a:ea typeface="+mj-ea"/>
                <a:cs typeface="UD丸ゴ_ラージ（N仕様） Bold"/>
                <a:sym typeface="UD丸ゴ_ラージ（N仕様） Bold"/>
              </a:rPr>
              <a:t>権限構造図（詳細）</a:t>
            </a:r>
            <a:endParaRPr lang="en-US" sz="6499" b="1" spc="649" dirty="0">
              <a:solidFill>
                <a:srgbClr val="262262"/>
              </a:solidFill>
              <a:latin typeface="+mj-ea"/>
              <a:ea typeface="+mj-ea"/>
              <a:cs typeface="UD丸ゴ_ラージ（N仕様） Bold"/>
              <a:sym typeface="UD丸ゴ_ラージ（N仕様） Bold"/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9911FDAD-EADE-75AF-55EF-B04A1EA3BCCA}"/>
              </a:ext>
            </a:extLst>
          </p:cNvPr>
          <p:cNvSpPr/>
          <p:nvPr/>
        </p:nvSpPr>
        <p:spPr>
          <a:xfrm>
            <a:off x="781050" y="2495591"/>
            <a:ext cx="4705350" cy="696251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444EDA41-D81A-D2E6-354A-89D340F1FADE}"/>
              </a:ext>
            </a:extLst>
          </p:cNvPr>
          <p:cNvSpPr/>
          <p:nvPr/>
        </p:nvSpPr>
        <p:spPr>
          <a:xfrm>
            <a:off x="6672586" y="2480036"/>
            <a:ext cx="6913417" cy="74714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51" name="正方形/長方形 1050">
            <a:extLst>
              <a:ext uri="{FF2B5EF4-FFF2-40B4-BE49-F238E27FC236}">
                <a16:creationId xmlns:a16="http://schemas.microsoft.com/office/drawing/2014/main" id="{01DBA3E9-F769-E28D-99FA-DC79A80E6875}"/>
              </a:ext>
            </a:extLst>
          </p:cNvPr>
          <p:cNvSpPr/>
          <p:nvPr/>
        </p:nvSpPr>
        <p:spPr>
          <a:xfrm>
            <a:off x="6784038" y="3331126"/>
            <a:ext cx="6513307" cy="61269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F84666B6-66EB-67ED-1FE2-10C11FD4747E}"/>
              </a:ext>
            </a:extLst>
          </p:cNvPr>
          <p:cNvSpPr/>
          <p:nvPr/>
        </p:nvSpPr>
        <p:spPr>
          <a:xfrm>
            <a:off x="7126904" y="3772077"/>
            <a:ext cx="2667000" cy="10603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D0E478D4-CF84-ED09-C409-1DFB2F9903F5}"/>
              </a:ext>
            </a:extLst>
          </p:cNvPr>
          <p:cNvSpPr/>
          <p:nvPr/>
        </p:nvSpPr>
        <p:spPr>
          <a:xfrm>
            <a:off x="801832" y="2495591"/>
            <a:ext cx="4705350" cy="74714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楕円 27">
            <a:extLst>
              <a:ext uri="{FF2B5EF4-FFF2-40B4-BE49-F238E27FC236}">
                <a16:creationId xmlns:a16="http://schemas.microsoft.com/office/drawing/2014/main" id="{781E47FA-A722-590E-D288-59F2B8F4A529}"/>
              </a:ext>
            </a:extLst>
          </p:cNvPr>
          <p:cNvSpPr/>
          <p:nvPr/>
        </p:nvSpPr>
        <p:spPr>
          <a:xfrm>
            <a:off x="1040491" y="3390900"/>
            <a:ext cx="1548909" cy="98405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6F19D99D-7609-12E6-2CC5-3297EB5B4AEC}"/>
              </a:ext>
            </a:extLst>
          </p:cNvPr>
          <p:cNvSpPr txBox="1"/>
          <p:nvPr/>
        </p:nvSpPr>
        <p:spPr>
          <a:xfrm>
            <a:off x="795216" y="3559759"/>
            <a:ext cx="19812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ユーザー</a:t>
            </a:r>
            <a:r>
              <a:rPr kumimoji="1" lang="en-US" altLang="ja-JP" b="1" dirty="0"/>
              <a:t>A</a:t>
            </a:r>
          </a:p>
          <a:p>
            <a:pPr algn="ctr"/>
            <a:r>
              <a:rPr kumimoji="1" lang="ja-JP" altLang="en-US" b="1" dirty="0"/>
              <a:t>（運用担当）</a:t>
            </a:r>
          </a:p>
        </p:txBody>
      </p:sp>
      <p:sp>
        <p:nvSpPr>
          <p:cNvPr id="30" name="楕円 29">
            <a:extLst>
              <a:ext uri="{FF2B5EF4-FFF2-40B4-BE49-F238E27FC236}">
                <a16:creationId xmlns:a16="http://schemas.microsoft.com/office/drawing/2014/main" id="{09232D76-9048-4BFF-A512-75CDDC1CE568}"/>
              </a:ext>
            </a:extLst>
          </p:cNvPr>
          <p:cNvSpPr/>
          <p:nvPr/>
        </p:nvSpPr>
        <p:spPr>
          <a:xfrm>
            <a:off x="1054346" y="6549737"/>
            <a:ext cx="1548909" cy="98405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82C3B84F-23A2-18B5-6E6E-826ED10AA362}"/>
              </a:ext>
            </a:extLst>
          </p:cNvPr>
          <p:cNvSpPr txBox="1"/>
          <p:nvPr/>
        </p:nvSpPr>
        <p:spPr>
          <a:xfrm>
            <a:off x="838200" y="6718596"/>
            <a:ext cx="1981200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ユーザー</a:t>
            </a:r>
            <a:r>
              <a:rPr kumimoji="1" lang="en-US" altLang="ja-JP" b="1" dirty="0"/>
              <a:t>B</a:t>
            </a:r>
          </a:p>
          <a:p>
            <a:pPr algn="ctr"/>
            <a:r>
              <a:rPr kumimoji="1" lang="ja-JP" altLang="en-US" b="1" dirty="0"/>
              <a:t>（閲覧者）</a:t>
            </a:r>
          </a:p>
        </p:txBody>
      </p:sp>
      <p:sp>
        <p:nvSpPr>
          <p:cNvPr id="32" name="楕円 31">
            <a:extLst>
              <a:ext uri="{FF2B5EF4-FFF2-40B4-BE49-F238E27FC236}">
                <a16:creationId xmlns:a16="http://schemas.microsoft.com/office/drawing/2014/main" id="{47A60CAB-3C5A-FAF9-EC7E-D64F7778C670}"/>
              </a:ext>
            </a:extLst>
          </p:cNvPr>
          <p:cNvSpPr/>
          <p:nvPr/>
        </p:nvSpPr>
        <p:spPr>
          <a:xfrm>
            <a:off x="2235710" y="4609572"/>
            <a:ext cx="2663871" cy="11982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CF9C499B-9C8D-FA2B-F94B-3C169DD2351E}"/>
              </a:ext>
            </a:extLst>
          </p:cNvPr>
          <p:cNvSpPr txBox="1"/>
          <p:nvPr/>
        </p:nvSpPr>
        <p:spPr>
          <a:xfrm>
            <a:off x="2147487" y="4820334"/>
            <a:ext cx="28403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グループ：スペース</a:t>
            </a:r>
            <a:r>
              <a:rPr kumimoji="1" lang="en-US" altLang="ja-JP" b="1" dirty="0"/>
              <a:t>A/B</a:t>
            </a:r>
          </a:p>
          <a:p>
            <a:pPr algn="ctr"/>
            <a:r>
              <a:rPr kumimoji="1" lang="en-US" altLang="ja-JP" b="1" dirty="0"/>
              <a:t>[</a:t>
            </a:r>
            <a:r>
              <a:rPr kumimoji="1" lang="ja-JP" altLang="en-US" b="1" dirty="0"/>
              <a:t>製品制限：</a:t>
            </a:r>
            <a:r>
              <a:rPr kumimoji="1" lang="en-US" altLang="ja-JP" b="1" dirty="0"/>
              <a:t>User</a:t>
            </a:r>
            <a:r>
              <a:rPr kumimoji="1" lang="ja-JP" altLang="en-US" b="1" dirty="0"/>
              <a:t>（</a:t>
            </a:r>
            <a:r>
              <a:rPr kumimoji="1" lang="en-US" altLang="ja-JP" b="1" dirty="0"/>
              <a:t>agent</a:t>
            </a:r>
            <a:r>
              <a:rPr kumimoji="1" lang="ja-JP" altLang="en-US" b="1" dirty="0"/>
              <a:t>）</a:t>
            </a:r>
            <a:r>
              <a:rPr kumimoji="1" lang="en-US" altLang="ja-JP" b="1" dirty="0"/>
              <a:t>]</a:t>
            </a:r>
          </a:p>
        </p:txBody>
      </p:sp>
      <p:sp>
        <p:nvSpPr>
          <p:cNvPr id="34" name="楕円 33">
            <a:extLst>
              <a:ext uri="{FF2B5EF4-FFF2-40B4-BE49-F238E27FC236}">
                <a16:creationId xmlns:a16="http://schemas.microsoft.com/office/drawing/2014/main" id="{7B211281-0CC7-D524-EEA5-263BF45BDFF0}"/>
              </a:ext>
            </a:extLst>
          </p:cNvPr>
          <p:cNvSpPr/>
          <p:nvPr/>
        </p:nvSpPr>
        <p:spPr>
          <a:xfrm>
            <a:off x="2222556" y="7962900"/>
            <a:ext cx="2663871" cy="1198248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4A85FBDB-91ED-79C3-69D7-4C8311C63DB2}"/>
              </a:ext>
            </a:extLst>
          </p:cNvPr>
          <p:cNvSpPr txBox="1"/>
          <p:nvPr/>
        </p:nvSpPr>
        <p:spPr>
          <a:xfrm>
            <a:off x="2134333" y="8173662"/>
            <a:ext cx="2840316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グループ：スペース</a:t>
            </a:r>
            <a:r>
              <a:rPr kumimoji="1" lang="en-US" altLang="ja-JP" b="1" dirty="0"/>
              <a:t>A</a:t>
            </a:r>
          </a:p>
          <a:p>
            <a:pPr algn="ctr"/>
            <a:r>
              <a:rPr kumimoji="1" lang="en-US" altLang="ja-JP" b="1" dirty="0"/>
              <a:t>[</a:t>
            </a:r>
            <a:r>
              <a:rPr kumimoji="1" lang="ja-JP" altLang="en-US" b="1" dirty="0"/>
              <a:t>製品制限：</a:t>
            </a:r>
            <a:r>
              <a:rPr kumimoji="1" lang="en-US" altLang="ja-JP" b="1" dirty="0"/>
              <a:t>Customer]</a:t>
            </a:r>
          </a:p>
        </p:txBody>
      </p: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78E1EBBA-1932-F06E-C6D9-ECB5478A12B2}"/>
              </a:ext>
            </a:extLst>
          </p:cNvPr>
          <p:cNvCxnSpPr>
            <a:cxnSpLocks/>
            <a:stCxn id="28" idx="4"/>
          </p:cNvCxnSpPr>
          <p:nvPr/>
        </p:nvCxnSpPr>
        <p:spPr>
          <a:xfrm>
            <a:off x="1814946" y="4374950"/>
            <a:ext cx="887023" cy="445384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8BF24194-8859-8A93-1A2C-FD9E8993BDCC}"/>
              </a:ext>
            </a:extLst>
          </p:cNvPr>
          <p:cNvCxnSpPr>
            <a:cxnSpLocks/>
            <a:stCxn id="30" idx="4"/>
            <a:endCxn id="34" idx="1"/>
          </p:cNvCxnSpPr>
          <p:nvPr/>
        </p:nvCxnSpPr>
        <p:spPr>
          <a:xfrm>
            <a:off x="1828801" y="7533787"/>
            <a:ext cx="783870" cy="604592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0EE09DE9-C95D-5554-A795-BF37BCD59CE8}"/>
              </a:ext>
            </a:extLst>
          </p:cNvPr>
          <p:cNvSpPr txBox="1"/>
          <p:nvPr/>
        </p:nvSpPr>
        <p:spPr>
          <a:xfrm>
            <a:off x="7058824" y="3984242"/>
            <a:ext cx="283072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ロール：</a:t>
            </a:r>
            <a:r>
              <a:rPr kumimoji="1" lang="en-US" altLang="ja-JP" b="1" dirty="0">
                <a:latin typeface="+mn-ea"/>
              </a:rPr>
              <a:t>Service Desk Team</a:t>
            </a:r>
          </a:p>
          <a:p>
            <a:pPr algn="ctr"/>
            <a:r>
              <a:rPr kumimoji="1" lang="ja-JP" altLang="en-US" b="1" dirty="0"/>
              <a:t>（チケット対応）</a:t>
            </a:r>
            <a:endParaRPr kumimoji="1" lang="en-US" altLang="ja-JP" b="1" dirty="0"/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8E4E4A45-9685-A219-7A13-D3B615F9E188}"/>
              </a:ext>
            </a:extLst>
          </p:cNvPr>
          <p:cNvSpPr/>
          <p:nvPr/>
        </p:nvSpPr>
        <p:spPr>
          <a:xfrm>
            <a:off x="10487890" y="3750430"/>
            <a:ext cx="2667000" cy="106035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E7F11FF0-80FC-3AE0-CE02-831D57A9AE2E}"/>
              </a:ext>
            </a:extLst>
          </p:cNvPr>
          <p:cNvSpPr txBox="1"/>
          <p:nvPr/>
        </p:nvSpPr>
        <p:spPr>
          <a:xfrm>
            <a:off x="10400363" y="3921315"/>
            <a:ext cx="283072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ロール：閲覧者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（チケット閲覧のみ）</a:t>
            </a:r>
            <a:endParaRPr kumimoji="1" lang="en-US" altLang="ja-JP" b="1" dirty="0"/>
          </a:p>
        </p:txBody>
      </p:sp>
      <p:cxnSp>
        <p:nvCxnSpPr>
          <p:cNvPr id="51" name="直線矢印コネクタ 50">
            <a:extLst>
              <a:ext uri="{FF2B5EF4-FFF2-40B4-BE49-F238E27FC236}">
                <a16:creationId xmlns:a16="http://schemas.microsoft.com/office/drawing/2014/main" id="{180D1340-EA2A-F73D-036B-0257376D167A}"/>
              </a:ext>
            </a:extLst>
          </p:cNvPr>
          <p:cNvCxnSpPr>
            <a:cxnSpLocks/>
          </p:cNvCxnSpPr>
          <p:nvPr/>
        </p:nvCxnSpPr>
        <p:spPr>
          <a:xfrm>
            <a:off x="4454090" y="4783325"/>
            <a:ext cx="2629718" cy="9896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テキスト ボックス 53">
            <a:extLst>
              <a:ext uri="{FF2B5EF4-FFF2-40B4-BE49-F238E27FC236}">
                <a16:creationId xmlns:a16="http://schemas.microsoft.com/office/drawing/2014/main" id="{612E3D1D-D906-A01E-2386-71E10C8ACF0E}"/>
              </a:ext>
            </a:extLst>
          </p:cNvPr>
          <p:cNvSpPr txBox="1"/>
          <p:nvPr/>
        </p:nvSpPr>
        <p:spPr>
          <a:xfrm>
            <a:off x="7428399" y="2481717"/>
            <a:ext cx="484436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2.JSM </a:t>
            </a:r>
            <a:r>
              <a:rPr kumimoji="1" lang="ja-JP" altLang="en-US" b="1" dirty="0"/>
              <a:t>スペース（プロジェクト）層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（スペースごとのロール割り当て）</a:t>
            </a:r>
            <a:endParaRPr kumimoji="1" lang="en-US" altLang="ja-JP" b="1" dirty="0"/>
          </a:p>
        </p:txBody>
      </p:sp>
      <p:sp>
        <p:nvSpPr>
          <p:cNvPr id="1031" name="正方形/長方形 1030">
            <a:extLst>
              <a:ext uri="{FF2B5EF4-FFF2-40B4-BE49-F238E27FC236}">
                <a16:creationId xmlns:a16="http://schemas.microsoft.com/office/drawing/2014/main" id="{9A128665-713B-3B95-6BE8-EB87EC1DC0E6}"/>
              </a:ext>
            </a:extLst>
          </p:cNvPr>
          <p:cNvSpPr/>
          <p:nvPr/>
        </p:nvSpPr>
        <p:spPr>
          <a:xfrm>
            <a:off x="8833455" y="5719355"/>
            <a:ext cx="2514600" cy="92104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B5EAD8A-63E2-CC61-971B-FFE502AE1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47198" y="5719355"/>
            <a:ext cx="400857" cy="40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2" name="テキスト ボックス 1031">
            <a:extLst>
              <a:ext uri="{FF2B5EF4-FFF2-40B4-BE49-F238E27FC236}">
                <a16:creationId xmlns:a16="http://schemas.microsoft.com/office/drawing/2014/main" id="{E565E5ED-1EA4-F88F-EB6E-E28311508111}"/>
              </a:ext>
            </a:extLst>
          </p:cNvPr>
          <p:cNvSpPr txBox="1"/>
          <p:nvPr/>
        </p:nvSpPr>
        <p:spPr>
          <a:xfrm>
            <a:off x="8883677" y="5999004"/>
            <a:ext cx="2514600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インシデントチケット</a:t>
            </a:r>
            <a:r>
              <a:rPr kumimoji="1" lang="en-US" altLang="ja-JP" b="1" dirty="0"/>
              <a:t>A</a:t>
            </a:r>
          </a:p>
        </p:txBody>
      </p:sp>
      <p:sp>
        <p:nvSpPr>
          <p:cNvPr id="1056" name="テキスト ボックス 1055">
            <a:extLst>
              <a:ext uri="{FF2B5EF4-FFF2-40B4-BE49-F238E27FC236}">
                <a16:creationId xmlns:a16="http://schemas.microsoft.com/office/drawing/2014/main" id="{9570B80A-BC99-F33A-A389-FD8258812007}"/>
              </a:ext>
            </a:extLst>
          </p:cNvPr>
          <p:cNvSpPr txBox="1"/>
          <p:nvPr/>
        </p:nvSpPr>
        <p:spPr>
          <a:xfrm>
            <a:off x="11670177" y="5700385"/>
            <a:ext cx="28769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ln w="0">
                  <a:noFill/>
                </a:ln>
              </a:rPr>
              <a:t>自動起票</a:t>
            </a:r>
            <a:endParaRPr kumimoji="1" lang="en-US" altLang="ja-JP" sz="1600" b="1" dirty="0">
              <a:ln w="0">
                <a:noFill/>
              </a:ln>
            </a:endParaRPr>
          </a:p>
          <a:p>
            <a:pPr algn="ctr"/>
            <a:r>
              <a:rPr kumimoji="1" lang="ja-JP" altLang="en-US" sz="1600" b="1" dirty="0">
                <a:ln w="0">
                  <a:noFill/>
                </a:ln>
              </a:rPr>
              <a:t>（</a:t>
            </a:r>
            <a:r>
              <a:rPr kumimoji="1" lang="en-US" altLang="ja-JP" sz="1600" b="1" dirty="0">
                <a:ln w="0">
                  <a:noFill/>
                </a:ln>
              </a:rPr>
              <a:t>Integrations</a:t>
            </a:r>
            <a:r>
              <a:rPr kumimoji="1" lang="ja-JP" altLang="en-US" sz="1600" b="1" dirty="0">
                <a:ln w="0">
                  <a:noFill/>
                </a:ln>
              </a:rPr>
              <a:t>）</a:t>
            </a:r>
          </a:p>
        </p:txBody>
      </p:sp>
      <p:sp>
        <p:nvSpPr>
          <p:cNvPr id="1065" name="テキスト ボックス 1064">
            <a:extLst>
              <a:ext uri="{FF2B5EF4-FFF2-40B4-BE49-F238E27FC236}">
                <a16:creationId xmlns:a16="http://schemas.microsoft.com/office/drawing/2014/main" id="{3499C0A4-0F48-0132-D348-04CE2CE36925}"/>
              </a:ext>
            </a:extLst>
          </p:cNvPr>
          <p:cNvSpPr txBox="1"/>
          <p:nvPr/>
        </p:nvSpPr>
        <p:spPr>
          <a:xfrm>
            <a:off x="2210432" y="4245081"/>
            <a:ext cx="154890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ja-JP" altLang="en-US" sz="1600" b="1" dirty="0"/>
              <a:t>所属</a:t>
            </a:r>
            <a:endParaRPr kumimoji="1" lang="en-US" altLang="ja-JP" sz="1600" b="1" dirty="0"/>
          </a:p>
        </p:txBody>
      </p:sp>
      <p:sp>
        <p:nvSpPr>
          <p:cNvPr id="1066" name="テキスト ボックス 1065">
            <a:extLst>
              <a:ext uri="{FF2B5EF4-FFF2-40B4-BE49-F238E27FC236}">
                <a16:creationId xmlns:a16="http://schemas.microsoft.com/office/drawing/2014/main" id="{654E650E-17B4-28DF-850C-08182BFEF1D4}"/>
              </a:ext>
            </a:extLst>
          </p:cNvPr>
          <p:cNvSpPr txBox="1"/>
          <p:nvPr/>
        </p:nvSpPr>
        <p:spPr>
          <a:xfrm>
            <a:off x="5054867" y="4173164"/>
            <a:ext cx="1658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ln w="0">
                  <a:noFill/>
                </a:ln>
                <a:solidFill>
                  <a:schemeClr val="tx2">
                    <a:lumMod val="75000"/>
                  </a:schemeClr>
                </a:solidFill>
              </a:rPr>
              <a:t>ロール割当</a:t>
            </a:r>
            <a:endParaRPr kumimoji="1" lang="en-US" altLang="ja-JP" sz="1600" b="1" dirty="0">
              <a:ln w="0">
                <a:noFill/>
              </a:ln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kumimoji="1" lang="ja-JP" altLang="en-US" sz="1600" b="1" dirty="0">
                <a:ln w="0">
                  <a:noFill/>
                </a:ln>
                <a:solidFill>
                  <a:schemeClr val="tx2">
                    <a:lumMod val="75000"/>
                  </a:schemeClr>
                </a:solidFill>
              </a:rPr>
              <a:t>（作業担当者）</a:t>
            </a:r>
            <a:endParaRPr kumimoji="1" lang="en-US" altLang="ja-JP" sz="1600" b="1" dirty="0">
              <a:ln w="0">
                <a:noFill/>
              </a:ln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90" name="テキスト ボックス 1089">
            <a:extLst>
              <a:ext uri="{FF2B5EF4-FFF2-40B4-BE49-F238E27FC236}">
                <a16:creationId xmlns:a16="http://schemas.microsoft.com/office/drawing/2014/main" id="{E829381A-E42E-A5DC-AA3C-91E8AA4303C8}"/>
              </a:ext>
            </a:extLst>
          </p:cNvPr>
          <p:cNvSpPr txBox="1"/>
          <p:nvPr/>
        </p:nvSpPr>
        <p:spPr>
          <a:xfrm>
            <a:off x="938864" y="2480036"/>
            <a:ext cx="484436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1.JiraCloud</a:t>
            </a:r>
            <a:r>
              <a:rPr kumimoji="1" lang="ja-JP" altLang="en-US" b="1" dirty="0"/>
              <a:t>アカウント層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（製品アクセス権限とグループ）</a:t>
            </a:r>
            <a:endParaRPr kumimoji="1" lang="en-US" altLang="ja-JP" b="1" dirty="0"/>
          </a:p>
        </p:txBody>
      </p:sp>
      <p:sp>
        <p:nvSpPr>
          <p:cNvPr id="52" name="六角形 51">
            <a:extLst>
              <a:ext uri="{FF2B5EF4-FFF2-40B4-BE49-F238E27FC236}">
                <a16:creationId xmlns:a16="http://schemas.microsoft.com/office/drawing/2014/main" id="{3F4BD19C-8E5C-406B-0CE6-47E815DC4D96}"/>
              </a:ext>
            </a:extLst>
          </p:cNvPr>
          <p:cNvSpPr/>
          <p:nvPr/>
        </p:nvSpPr>
        <p:spPr>
          <a:xfrm>
            <a:off x="10673053" y="7522589"/>
            <a:ext cx="2594624" cy="1288778"/>
          </a:xfrm>
          <a:prstGeom prst="hexagon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1759991C-5EBF-EF04-F6B5-D25D45C21351}"/>
              </a:ext>
            </a:extLst>
          </p:cNvPr>
          <p:cNvSpPr txBox="1"/>
          <p:nvPr/>
        </p:nvSpPr>
        <p:spPr>
          <a:xfrm>
            <a:off x="10514582" y="7658158"/>
            <a:ext cx="282585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Automation</a:t>
            </a:r>
          </a:p>
          <a:p>
            <a:pPr algn="ctr"/>
            <a:r>
              <a:rPr kumimoji="1" lang="ja-JP" altLang="en-US" b="1" dirty="0"/>
              <a:t>（チケット内自動化：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ステータス更新等）</a:t>
            </a:r>
            <a:endParaRPr kumimoji="1" lang="en-US" altLang="ja-JP" b="1" dirty="0"/>
          </a:p>
        </p:txBody>
      </p:sp>
      <p:sp>
        <p:nvSpPr>
          <p:cNvPr id="62" name="フローチャート: 書類 61">
            <a:extLst>
              <a:ext uri="{FF2B5EF4-FFF2-40B4-BE49-F238E27FC236}">
                <a16:creationId xmlns:a16="http://schemas.microsoft.com/office/drawing/2014/main" id="{31AF2D70-5DC9-0282-618C-9E6C7781ED26}"/>
              </a:ext>
            </a:extLst>
          </p:cNvPr>
          <p:cNvSpPr/>
          <p:nvPr/>
        </p:nvSpPr>
        <p:spPr>
          <a:xfrm>
            <a:off x="7031236" y="7522589"/>
            <a:ext cx="2780491" cy="1326721"/>
          </a:xfrm>
          <a:prstGeom prst="flowChartDocumen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26226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DECE0343-5B16-EB2A-84A1-744359835BA2}"/>
              </a:ext>
            </a:extLst>
          </p:cNvPr>
          <p:cNvSpPr txBox="1"/>
          <p:nvPr/>
        </p:nvSpPr>
        <p:spPr>
          <a:xfrm>
            <a:off x="6982745" y="7819540"/>
            <a:ext cx="282585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Playbook</a:t>
            </a:r>
          </a:p>
          <a:p>
            <a:pPr algn="ctr"/>
            <a:r>
              <a:rPr kumimoji="1" lang="ja-JP" altLang="en-US" b="1" dirty="0"/>
              <a:t>（運用標準化・トラッキング）</a:t>
            </a:r>
            <a:endParaRPr kumimoji="1" lang="en-US" altLang="ja-JP" b="1" dirty="0"/>
          </a:p>
        </p:txBody>
      </p:sp>
      <p:cxnSp>
        <p:nvCxnSpPr>
          <p:cNvPr id="1024" name="直線矢印コネクタ 1023">
            <a:extLst>
              <a:ext uri="{FF2B5EF4-FFF2-40B4-BE49-F238E27FC236}">
                <a16:creationId xmlns:a16="http://schemas.microsoft.com/office/drawing/2014/main" id="{A155522C-9A27-638F-1A6F-586358D8A46C}"/>
              </a:ext>
            </a:extLst>
          </p:cNvPr>
          <p:cNvCxnSpPr>
            <a:cxnSpLocks/>
            <a:stCxn id="58" idx="3"/>
          </p:cNvCxnSpPr>
          <p:nvPr/>
        </p:nvCxnSpPr>
        <p:spPr>
          <a:xfrm>
            <a:off x="9808604" y="8142706"/>
            <a:ext cx="864449" cy="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0" name="テキスト ボックス 1029">
            <a:extLst>
              <a:ext uri="{FF2B5EF4-FFF2-40B4-BE49-F238E27FC236}">
                <a16:creationId xmlns:a16="http://schemas.microsoft.com/office/drawing/2014/main" id="{13F18C97-6ED9-CCC8-1CEA-C86EF9C4D3E9}"/>
              </a:ext>
            </a:extLst>
          </p:cNvPr>
          <p:cNvSpPr txBox="1"/>
          <p:nvPr/>
        </p:nvSpPr>
        <p:spPr>
          <a:xfrm>
            <a:off x="9620721" y="8246680"/>
            <a:ext cx="1241382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連動</a:t>
            </a:r>
            <a:endParaRPr kumimoji="1" lang="en-US" altLang="ja-JP" b="1" dirty="0"/>
          </a:p>
        </p:txBody>
      </p:sp>
      <p:cxnSp>
        <p:nvCxnSpPr>
          <p:cNvPr id="1040" name="直線矢印コネクタ 1039">
            <a:extLst>
              <a:ext uri="{FF2B5EF4-FFF2-40B4-BE49-F238E27FC236}">
                <a16:creationId xmlns:a16="http://schemas.microsoft.com/office/drawing/2014/main" id="{DB55DB0B-CA96-3B1E-E28D-1B98FEF928A3}"/>
              </a:ext>
            </a:extLst>
          </p:cNvPr>
          <p:cNvCxnSpPr>
            <a:cxnSpLocks/>
            <a:stCxn id="22" idx="2"/>
          </p:cNvCxnSpPr>
          <p:nvPr/>
        </p:nvCxnSpPr>
        <p:spPr>
          <a:xfrm>
            <a:off x="8460404" y="4832432"/>
            <a:ext cx="970671" cy="870783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4" name="直線矢印コネクタ 1043">
            <a:extLst>
              <a:ext uri="{FF2B5EF4-FFF2-40B4-BE49-F238E27FC236}">
                <a16:creationId xmlns:a16="http://schemas.microsoft.com/office/drawing/2014/main" id="{F1A696E2-4D86-3736-92BF-C26BEFA369A0}"/>
              </a:ext>
            </a:extLst>
          </p:cNvPr>
          <p:cNvCxnSpPr>
            <a:cxnSpLocks/>
            <a:stCxn id="49" idx="2"/>
          </p:cNvCxnSpPr>
          <p:nvPr/>
        </p:nvCxnSpPr>
        <p:spPr>
          <a:xfrm flipH="1">
            <a:off x="10862103" y="4810785"/>
            <a:ext cx="959287" cy="929266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48" name="テキスト ボックス 1047">
            <a:extLst>
              <a:ext uri="{FF2B5EF4-FFF2-40B4-BE49-F238E27FC236}">
                <a16:creationId xmlns:a16="http://schemas.microsoft.com/office/drawing/2014/main" id="{7C4BE7FF-6150-4A53-3B20-4A0F99F8B5D9}"/>
              </a:ext>
            </a:extLst>
          </p:cNvPr>
          <p:cNvSpPr txBox="1"/>
          <p:nvPr/>
        </p:nvSpPr>
        <p:spPr>
          <a:xfrm>
            <a:off x="9037272" y="5062815"/>
            <a:ext cx="154890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ja-JP" altLang="en-US" sz="1600" b="1" dirty="0"/>
              <a:t>対応・更新</a:t>
            </a:r>
            <a:endParaRPr kumimoji="1" lang="en-US" altLang="ja-JP" sz="1600" b="1" dirty="0"/>
          </a:p>
        </p:txBody>
      </p:sp>
      <p:sp>
        <p:nvSpPr>
          <p:cNvPr id="1049" name="テキスト ボックス 1048">
            <a:extLst>
              <a:ext uri="{FF2B5EF4-FFF2-40B4-BE49-F238E27FC236}">
                <a16:creationId xmlns:a16="http://schemas.microsoft.com/office/drawing/2014/main" id="{1C20AF05-0002-352A-C0EE-2F78B96352DF}"/>
              </a:ext>
            </a:extLst>
          </p:cNvPr>
          <p:cNvSpPr txBox="1"/>
          <p:nvPr/>
        </p:nvSpPr>
        <p:spPr>
          <a:xfrm>
            <a:off x="11447831" y="5103091"/>
            <a:ext cx="154890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ja-JP" altLang="en-US" sz="1600" b="1" dirty="0"/>
              <a:t>閲覧</a:t>
            </a:r>
            <a:endParaRPr kumimoji="1" lang="en-US" altLang="ja-JP" sz="1600" b="1" dirty="0"/>
          </a:p>
        </p:txBody>
      </p:sp>
      <p:sp>
        <p:nvSpPr>
          <p:cNvPr id="1052" name="テキスト ボックス 1051">
            <a:extLst>
              <a:ext uri="{FF2B5EF4-FFF2-40B4-BE49-F238E27FC236}">
                <a16:creationId xmlns:a16="http://schemas.microsoft.com/office/drawing/2014/main" id="{A5C28844-0D08-3F87-9DC2-E58428B9FC97}"/>
              </a:ext>
            </a:extLst>
          </p:cNvPr>
          <p:cNvSpPr txBox="1"/>
          <p:nvPr/>
        </p:nvSpPr>
        <p:spPr>
          <a:xfrm>
            <a:off x="7634382" y="3327363"/>
            <a:ext cx="4844363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スペース</a:t>
            </a:r>
            <a:r>
              <a:rPr kumimoji="1" lang="en-US" altLang="ja-JP" b="1" dirty="0"/>
              <a:t>A</a:t>
            </a:r>
          </a:p>
        </p:txBody>
      </p:sp>
      <p:cxnSp>
        <p:nvCxnSpPr>
          <p:cNvPr id="1060" name="コネクタ: 曲線 1059">
            <a:extLst>
              <a:ext uri="{FF2B5EF4-FFF2-40B4-BE49-F238E27FC236}">
                <a16:creationId xmlns:a16="http://schemas.microsoft.com/office/drawing/2014/main" id="{3F5EFF89-ECB8-FAAB-5386-466AE4D5A02E}"/>
              </a:ext>
            </a:extLst>
          </p:cNvPr>
          <p:cNvCxnSpPr>
            <a:cxnSpLocks/>
            <a:stCxn id="34" idx="7"/>
          </p:cNvCxnSpPr>
          <p:nvPr/>
        </p:nvCxnSpPr>
        <p:spPr>
          <a:xfrm rot="5400000" flipH="1" flipV="1">
            <a:off x="4874439" y="5819454"/>
            <a:ext cx="1940798" cy="2697052"/>
          </a:xfrm>
          <a:prstGeom prst="curvedConnector2">
            <a:avLst/>
          </a:prstGeom>
          <a:ln w="38100"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9" name="テキスト ボックス 1078">
            <a:extLst>
              <a:ext uri="{FF2B5EF4-FFF2-40B4-BE49-F238E27FC236}">
                <a16:creationId xmlns:a16="http://schemas.microsoft.com/office/drawing/2014/main" id="{B42FA2CB-9C9F-CDE6-7091-D09BCBB3DEE6}"/>
              </a:ext>
            </a:extLst>
          </p:cNvPr>
          <p:cNvSpPr txBox="1"/>
          <p:nvPr/>
        </p:nvSpPr>
        <p:spPr>
          <a:xfrm>
            <a:off x="4001774" y="6378373"/>
            <a:ext cx="1658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ln w="0">
                  <a:noFill/>
                </a:ln>
                <a:solidFill>
                  <a:schemeClr val="tx2">
                    <a:lumMod val="75000"/>
                  </a:schemeClr>
                </a:solidFill>
              </a:rPr>
              <a:t>ロール割当</a:t>
            </a:r>
            <a:endParaRPr kumimoji="1" lang="en-US" altLang="ja-JP" sz="1600" b="1" dirty="0">
              <a:ln w="0">
                <a:noFill/>
              </a:ln>
              <a:solidFill>
                <a:schemeClr val="tx2">
                  <a:lumMod val="75000"/>
                </a:schemeClr>
              </a:solidFill>
            </a:endParaRPr>
          </a:p>
          <a:p>
            <a:pPr algn="ctr"/>
            <a:r>
              <a:rPr kumimoji="1" lang="ja-JP" altLang="en-US" sz="1600" b="1" dirty="0">
                <a:ln w="0">
                  <a:noFill/>
                </a:ln>
                <a:solidFill>
                  <a:schemeClr val="tx2">
                    <a:lumMod val="75000"/>
                  </a:schemeClr>
                </a:solidFill>
              </a:rPr>
              <a:t>（閲覧者）</a:t>
            </a:r>
          </a:p>
        </p:txBody>
      </p:sp>
      <p:cxnSp>
        <p:nvCxnSpPr>
          <p:cNvPr id="1087" name="直線矢印コネクタ 1086">
            <a:extLst>
              <a:ext uri="{FF2B5EF4-FFF2-40B4-BE49-F238E27FC236}">
                <a16:creationId xmlns:a16="http://schemas.microsoft.com/office/drawing/2014/main" id="{77FDE48F-4125-DD4A-80B6-83B6FE29730F}"/>
              </a:ext>
            </a:extLst>
          </p:cNvPr>
          <p:cNvCxnSpPr>
            <a:cxnSpLocks/>
            <a:endCxn id="62" idx="0"/>
          </p:cNvCxnSpPr>
          <p:nvPr/>
        </p:nvCxnSpPr>
        <p:spPr>
          <a:xfrm flipH="1">
            <a:off x="8421482" y="6611785"/>
            <a:ext cx="1329621" cy="910804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3" name="直線矢印コネクタ 1092">
            <a:extLst>
              <a:ext uri="{FF2B5EF4-FFF2-40B4-BE49-F238E27FC236}">
                <a16:creationId xmlns:a16="http://schemas.microsoft.com/office/drawing/2014/main" id="{CF512C07-2158-2E83-2C84-2F11C932CDB2}"/>
              </a:ext>
            </a:extLst>
          </p:cNvPr>
          <p:cNvCxnSpPr>
            <a:cxnSpLocks/>
          </p:cNvCxnSpPr>
          <p:nvPr/>
        </p:nvCxnSpPr>
        <p:spPr>
          <a:xfrm flipH="1" flipV="1">
            <a:off x="10586181" y="6591141"/>
            <a:ext cx="1468410" cy="931448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98" name="テキスト ボックス 1097">
            <a:extLst>
              <a:ext uri="{FF2B5EF4-FFF2-40B4-BE49-F238E27FC236}">
                <a16:creationId xmlns:a16="http://schemas.microsoft.com/office/drawing/2014/main" id="{FE5F24DF-D399-60E2-051A-CDCD1CD85A13}"/>
              </a:ext>
            </a:extLst>
          </p:cNvPr>
          <p:cNvSpPr txBox="1"/>
          <p:nvPr/>
        </p:nvSpPr>
        <p:spPr>
          <a:xfrm>
            <a:off x="11543771" y="6837877"/>
            <a:ext cx="154890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ja-JP" altLang="en-US" sz="1600" b="1" dirty="0"/>
              <a:t>自動更新</a:t>
            </a:r>
            <a:endParaRPr kumimoji="1" lang="en-US" altLang="ja-JP" sz="1600" b="1" dirty="0"/>
          </a:p>
        </p:txBody>
      </p:sp>
      <p:sp>
        <p:nvSpPr>
          <p:cNvPr id="1099" name="テキスト ボックス 1098">
            <a:extLst>
              <a:ext uri="{FF2B5EF4-FFF2-40B4-BE49-F238E27FC236}">
                <a16:creationId xmlns:a16="http://schemas.microsoft.com/office/drawing/2014/main" id="{F03B1978-64B5-FCD2-3208-27D3021F78DB}"/>
              </a:ext>
            </a:extLst>
          </p:cNvPr>
          <p:cNvSpPr txBox="1"/>
          <p:nvPr/>
        </p:nvSpPr>
        <p:spPr>
          <a:xfrm>
            <a:off x="7708413" y="6866283"/>
            <a:ext cx="1548909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kumimoji="1" lang="ja-JP" altLang="en-US" sz="1600" b="1" dirty="0"/>
              <a:t>プロセス開始</a:t>
            </a:r>
            <a:endParaRPr kumimoji="1" lang="en-US" altLang="ja-JP" sz="1600" b="1" dirty="0"/>
          </a:p>
        </p:txBody>
      </p:sp>
      <p:sp>
        <p:nvSpPr>
          <p:cNvPr id="1145" name="正方形/長方形 1144">
            <a:extLst>
              <a:ext uri="{FF2B5EF4-FFF2-40B4-BE49-F238E27FC236}">
                <a16:creationId xmlns:a16="http://schemas.microsoft.com/office/drawing/2014/main" id="{D6C83B2D-8BFE-6684-2BC7-F4430715616A}"/>
              </a:ext>
            </a:extLst>
          </p:cNvPr>
          <p:cNvSpPr/>
          <p:nvPr/>
        </p:nvSpPr>
        <p:spPr>
          <a:xfrm>
            <a:off x="14020799" y="2495591"/>
            <a:ext cx="3525987" cy="74714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46" name="テキスト ボックス 1145">
            <a:extLst>
              <a:ext uri="{FF2B5EF4-FFF2-40B4-BE49-F238E27FC236}">
                <a16:creationId xmlns:a16="http://schemas.microsoft.com/office/drawing/2014/main" id="{C81580DE-2DAE-CC7B-1D02-490EAACBC25F}"/>
              </a:ext>
            </a:extLst>
          </p:cNvPr>
          <p:cNvSpPr txBox="1"/>
          <p:nvPr/>
        </p:nvSpPr>
        <p:spPr>
          <a:xfrm>
            <a:off x="13443637" y="2481717"/>
            <a:ext cx="4844363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3.Operation</a:t>
            </a:r>
            <a:r>
              <a:rPr kumimoji="1" lang="ja-JP" altLang="en-US" b="1" dirty="0"/>
              <a:t>（</a:t>
            </a:r>
            <a:r>
              <a:rPr kumimoji="1" lang="en-US" altLang="ja-JP" b="1" dirty="0"/>
              <a:t>Opsgenie</a:t>
            </a:r>
            <a:r>
              <a:rPr kumimoji="1" lang="ja-JP" altLang="en-US" b="1" dirty="0"/>
              <a:t>）層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（通知）</a:t>
            </a:r>
            <a:endParaRPr kumimoji="1" lang="en-US" altLang="ja-JP" b="1" dirty="0"/>
          </a:p>
        </p:txBody>
      </p:sp>
      <p:sp>
        <p:nvSpPr>
          <p:cNvPr id="1147" name="フローチャート: 判断 1146">
            <a:extLst>
              <a:ext uri="{FF2B5EF4-FFF2-40B4-BE49-F238E27FC236}">
                <a16:creationId xmlns:a16="http://schemas.microsoft.com/office/drawing/2014/main" id="{500AD7F2-98E4-97F7-ECA3-505F0D3A49F0}"/>
              </a:ext>
            </a:extLst>
          </p:cNvPr>
          <p:cNvSpPr/>
          <p:nvPr/>
        </p:nvSpPr>
        <p:spPr>
          <a:xfrm>
            <a:off x="14500047" y="6223635"/>
            <a:ext cx="2514599" cy="1053465"/>
          </a:xfrm>
          <a:prstGeom prst="flowChartDecision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48" name="テキスト ボックス 1147">
            <a:extLst>
              <a:ext uri="{FF2B5EF4-FFF2-40B4-BE49-F238E27FC236}">
                <a16:creationId xmlns:a16="http://schemas.microsoft.com/office/drawing/2014/main" id="{B7A95417-A1C6-ACC8-B02F-97BF9CD12787}"/>
              </a:ext>
            </a:extLst>
          </p:cNvPr>
          <p:cNvSpPr txBox="1"/>
          <p:nvPr/>
        </p:nvSpPr>
        <p:spPr>
          <a:xfrm>
            <a:off x="14328128" y="6565701"/>
            <a:ext cx="2830727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Operation</a:t>
            </a:r>
            <a:r>
              <a:rPr kumimoji="1" lang="ja-JP" altLang="en-US" b="1" dirty="0"/>
              <a:t>アラート</a:t>
            </a:r>
            <a:endParaRPr kumimoji="1" lang="en-US" altLang="ja-JP" b="1" dirty="0"/>
          </a:p>
        </p:txBody>
      </p:sp>
      <p:sp>
        <p:nvSpPr>
          <p:cNvPr id="1149" name="テキスト ボックス 1148">
            <a:extLst>
              <a:ext uri="{FF2B5EF4-FFF2-40B4-BE49-F238E27FC236}">
                <a16:creationId xmlns:a16="http://schemas.microsoft.com/office/drawing/2014/main" id="{647D9405-19CB-88B2-8CEC-3B3170CFD289}"/>
              </a:ext>
            </a:extLst>
          </p:cNvPr>
          <p:cNvSpPr txBox="1"/>
          <p:nvPr/>
        </p:nvSpPr>
        <p:spPr>
          <a:xfrm>
            <a:off x="15491683" y="7244617"/>
            <a:ext cx="2054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ln w="0">
                  <a:noFill/>
                </a:ln>
                <a:solidFill>
                  <a:srgbClr val="FF0000"/>
                </a:solidFill>
              </a:rPr>
              <a:t>ルーティング</a:t>
            </a:r>
          </a:p>
        </p:txBody>
      </p:sp>
      <p:sp>
        <p:nvSpPr>
          <p:cNvPr id="1150" name="正方形/長方形 1149">
            <a:extLst>
              <a:ext uri="{FF2B5EF4-FFF2-40B4-BE49-F238E27FC236}">
                <a16:creationId xmlns:a16="http://schemas.microsoft.com/office/drawing/2014/main" id="{3E21EAE5-8246-1F77-3F04-6828F505727E}"/>
              </a:ext>
            </a:extLst>
          </p:cNvPr>
          <p:cNvSpPr/>
          <p:nvPr/>
        </p:nvSpPr>
        <p:spPr>
          <a:xfrm>
            <a:off x="14262910" y="7725986"/>
            <a:ext cx="3186822" cy="148119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151" name="直線矢印コネクタ 1150">
            <a:extLst>
              <a:ext uri="{FF2B5EF4-FFF2-40B4-BE49-F238E27FC236}">
                <a16:creationId xmlns:a16="http://schemas.microsoft.com/office/drawing/2014/main" id="{5D286660-7215-DC75-21A3-1B195C070F66}"/>
              </a:ext>
            </a:extLst>
          </p:cNvPr>
          <p:cNvCxnSpPr>
            <a:cxnSpLocks/>
            <a:stCxn id="1147" idx="2"/>
            <a:endCxn id="1152" idx="0"/>
          </p:cNvCxnSpPr>
          <p:nvPr/>
        </p:nvCxnSpPr>
        <p:spPr>
          <a:xfrm flipH="1">
            <a:off x="15757346" y="7277100"/>
            <a:ext cx="1" cy="848591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2" name="正方形/長方形 1151">
            <a:extLst>
              <a:ext uri="{FF2B5EF4-FFF2-40B4-BE49-F238E27FC236}">
                <a16:creationId xmlns:a16="http://schemas.microsoft.com/office/drawing/2014/main" id="{59D57788-3B89-8F90-706A-9D132AB06B5E}"/>
              </a:ext>
            </a:extLst>
          </p:cNvPr>
          <p:cNvSpPr/>
          <p:nvPr/>
        </p:nvSpPr>
        <p:spPr>
          <a:xfrm>
            <a:off x="14500046" y="8125691"/>
            <a:ext cx="2514600" cy="921047"/>
          </a:xfrm>
          <a:prstGeom prst="rect">
            <a:avLst/>
          </a:prstGeom>
          <a:solidFill>
            <a:schemeClr val="bg1"/>
          </a:solidFill>
          <a:ln w="444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53" name="テキスト ボックス 1152">
            <a:extLst>
              <a:ext uri="{FF2B5EF4-FFF2-40B4-BE49-F238E27FC236}">
                <a16:creationId xmlns:a16="http://schemas.microsoft.com/office/drawing/2014/main" id="{75C6B71D-7A5F-C435-F630-55F0CBFAD09C}"/>
              </a:ext>
            </a:extLst>
          </p:cNvPr>
          <p:cNvSpPr txBox="1"/>
          <p:nvPr/>
        </p:nvSpPr>
        <p:spPr>
          <a:xfrm>
            <a:off x="14341982" y="8267194"/>
            <a:ext cx="283072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スペース</a:t>
            </a:r>
            <a:r>
              <a:rPr kumimoji="1" lang="en-US" altLang="ja-JP" b="1" dirty="0"/>
              <a:t>A</a:t>
            </a:r>
            <a:r>
              <a:rPr kumimoji="1" lang="ja-JP" altLang="en-US" b="1" dirty="0"/>
              <a:t>用</a:t>
            </a:r>
            <a:endParaRPr kumimoji="1" lang="en-US" altLang="ja-JP" b="1" dirty="0"/>
          </a:p>
          <a:p>
            <a:pPr algn="ctr"/>
            <a:r>
              <a:rPr kumimoji="1" lang="en-US" altLang="ja-JP" b="1" dirty="0"/>
              <a:t>[</a:t>
            </a:r>
            <a:r>
              <a:rPr kumimoji="1" lang="ja-JP" altLang="en-US" b="1" dirty="0"/>
              <a:t>スケジュール</a:t>
            </a:r>
            <a:r>
              <a:rPr kumimoji="1" lang="en-US" altLang="ja-JP" b="1" dirty="0"/>
              <a:t>/</a:t>
            </a:r>
            <a:r>
              <a:rPr kumimoji="1" lang="ja-JP" altLang="en-US" b="1" dirty="0"/>
              <a:t>通知</a:t>
            </a:r>
            <a:r>
              <a:rPr kumimoji="1" lang="en-US" altLang="ja-JP" b="1" dirty="0"/>
              <a:t>]</a:t>
            </a:r>
          </a:p>
        </p:txBody>
      </p:sp>
      <p:sp>
        <p:nvSpPr>
          <p:cNvPr id="1154" name="フローチャート: 磁気ディスク 1153">
            <a:extLst>
              <a:ext uri="{FF2B5EF4-FFF2-40B4-BE49-F238E27FC236}">
                <a16:creationId xmlns:a16="http://schemas.microsoft.com/office/drawing/2014/main" id="{13C65765-E6FD-77F4-D360-6E06153C3926}"/>
              </a:ext>
            </a:extLst>
          </p:cNvPr>
          <p:cNvSpPr/>
          <p:nvPr/>
        </p:nvSpPr>
        <p:spPr>
          <a:xfrm>
            <a:off x="14504346" y="3205633"/>
            <a:ext cx="2617109" cy="1170214"/>
          </a:xfrm>
          <a:prstGeom prst="flowChartMagneticDisk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44214">
                <a:srgbClr val="F1DAD9"/>
              </a:gs>
              <a:gs pos="42000">
                <a:schemeClr val="accent2">
                  <a:lumMod val="20000"/>
                  <a:lumOff val="80000"/>
                </a:schemeClr>
              </a:gs>
              <a:gs pos="7600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1"/>
            <a:tileRect/>
          </a:gradFill>
          <a:ln>
            <a:solidFill>
              <a:schemeClr val="accent1">
                <a:shade val="15000"/>
                <a:alpha val="29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55" name="テキスト ボックス 1154">
            <a:extLst>
              <a:ext uri="{FF2B5EF4-FFF2-40B4-BE49-F238E27FC236}">
                <a16:creationId xmlns:a16="http://schemas.microsoft.com/office/drawing/2014/main" id="{5862E596-C0B0-33DA-4BF2-B26AA8D70767}"/>
              </a:ext>
            </a:extLst>
          </p:cNvPr>
          <p:cNvSpPr txBox="1"/>
          <p:nvPr/>
        </p:nvSpPr>
        <p:spPr>
          <a:xfrm>
            <a:off x="14787522" y="3607517"/>
            <a:ext cx="209224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b="1" dirty="0"/>
              <a:t>監視ツール</a:t>
            </a:r>
            <a:endParaRPr kumimoji="1" lang="en-US" altLang="ja-JP" b="1" dirty="0"/>
          </a:p>
          <a:p>
            <a:pPr algn="ctr"/>
            <a:r>
              <a:rPr kumimoji="1" lang="ja-JP" altLang="en-US" b="1" dirty="0"/>
              <a:t>（例：</a:t>
            </a:r>
            <a:r>
              <a:rPr kumimoji="1" lang="en-US" altLang="ja-JP" b="1" dirty="0"/>
              <a:t>Zabbix</a:t>
            </a:r>
            <a:r>
              <a:rPr kumimoji="1" lang="ja-JP" altLang="en-US" b="1" dirty="0"/>
              <a:t>）</a:t>
            </a:r>
            <a:endParaRPr kumimoji="1" lang="en-US" altLang="ja-JP" b="1" dirty="0"/>
          </a:p>
        </p:txBody>
      </p:sp>
      <p:sp>
        <p:nvSpPr>
          <p:cNvPr id="1156" name="六角形 1155">
            <a:extLst>
              <a:ext uri="{FF2B5EF4-FFF2-40B4-BE49-F238E27FC236}">
                <a16:creationId xmlns:a16="http://schemas.microsoft.com/office/drawing/2014/main" id="{5E26BA88-B2B1-F038-01F7-656D33F3793C}"/>
              </a:ext>
            </a:extLst>
          </p:cNvPr>
          <p:cNvSpPr/>
          <p:nvPr/>
        </p:nvSpPr>
        <p:spPr>
          <a:xfrm>
            <a:off x="14500047" y="4834700"/>
            <a:ext cx="2514600" cy="769955"/>
          </a:xfrm>
          <a:prstGeom prst="hex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57" name="テキスト ボックス 1156">
            <a:extLst>
              <a:ext uri="{FF2B5EF4-FFF2-40B4-BE49-F238E27FC236}">
                <a16:creationId xmlns:a16="http://schemas.microsoft.com/office/drawing/2014/main" id="{3952C25F-7FFA-59DB-0FCC-D440ABDE953E}"/>
              </a:ext>
            </a:extLst>
          </p:cNvPr>
          <p:cNvSpPr txBox="1"/>
          <p:nvPr/>
        </p:nvSpPr>
        <p:spPr>
          <a:xfrm>
            <a:off x="14295610" y="4902785"/>
            <a:ext cx="2825859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en-US" altLang="ja-JP" b="1" dirty="0"/>
              <a:t>Integrations</a:t>
            </a:r>
          </a:p>
          <a:p>
            <a:pPr algn="ctr"/>
            <a:r>
              <a:rPr kumimoji="1" lang="ja-JP" altLang="en-US" b="1" dirty="0"/>
              <a:t>（アラート受信・</a:t>
            </a:r>
            <a:r>
              <a:rPr kumimoji="1" lang="en-US" altLang="ja-JP" b="1" dirty="0"/>
              <a:t>JSM</a:t>
            </a:r>
            <a:r>
              <a:rPr kumimoji="1" lang="ja-JP" altLang="en-US" b="1" dirty="0"/>
              <a:t>）</a:t>
            </a:r>
            <a:endParaRPr kumimoji="1" lang="en-US" altLang="ja-JP" b="1" dirty="0"/>
          </a:p>
        </p:txBody>
      </p:sp>
      <p:cxnSp>
        <p:nvCxnSpPr>
          <p:cNvPr id="1158" name="直線矢印コネクタ 1157">
            <a:extLst>
              <a:ext uri="{FF2B5EF4-FFF2-40B4-BE49-F238E27FC236}">
                <a16:creationId xmlns:a16="http://schemas.microsoft.com/office/drawing/2014/main" id="{DF6AC463-A1B3-C3BA-8E4E-CE7EBABF5487}"/>
              </a:ext>
            </a:extLst>
          </p:cNvPr>
          <p:cNvCxnSpPr>
            <a:cxnSpLocks/>
            <a:endCxn id="1147" idx="0"/>
          </p:cNvCxnSpPr>
          <p:nvPr/>
        </p:nvCxnSpPr>
        <p:spPr>
          <a:xfrm>
            <a:off x="15757345" y="5617201"/>
            <a:ext cx="2" cy="6064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9" name="テキスト ボックス 1158">
            <a:extLst>
              <a:ext uri="{FF2B5EF4-FFF2-40B4-BE49-F238E27FC236}">
                <a16:creationId xmlns:a16="http://schemas.microsoft.com/office/drawing/2014/main" id="{75E31541-0565-8EE2-2234-588F53EC8D0A}"/>
              </a:ext>
            </a:extLst>
          </p:cNvPr>
          <p:cNvSpPr txBox="1"/>
          <p:nvPr/>
        </p:nvSpPr>
        <p:spPr>
          <a:xfrm>
            <a:off x="15425794" y="5703215"/>
            <a:ext cx="2054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ln w="0">
                  <a:noFill/>
                </a:ln>
                <a:solidFill>
                  <a:srgbClr val="FF0000"/>
                </a:solidFill>
              </a:rPr>
              <a:t>アラート作成</a:t>
            </a:r>
          </a:p>
        </p:txBody>
      </p:sp>
      <p:cxnSp>
        <p:nvCxnSpPr>
          <p:cNvPr id="1160" name="直線矢印コネクタ 1159">
            <a:extLst>
              <a:ext uri="{FF2B5EF4-FFF2-40B4-BE49-F238E27FC236}">
                <a16:creationId xmlns:a16="http://schemas.microsoft.com/office/drawing/2014/main" id="{08A4840E-112E-B69D-2DA0-C15F3AB9F70A}"/>
              </a:ext>
            </a:extLst>
          </p:cNvPr>
          <p:cNvCxnSpPr>
            <a:cxnSpLocks/>
          </p:cNvCxnSpPr>
          <p:nvPr/>
        </p:nvCxnSpPr>
        <p:spPr>
          <a:xfrm>
            <a:off x="15783792" y="4258950"/>
            <a:ext cx="2" cy="6064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1" name="楕円 1160">
            <a:extLst>
              <a:ext uri="{FF2B5EF4-FFF2-40B4-BE49-F238E27FC236}">
                <a16:creationId xmlns:a16="http://schemas.microsoft.com/office/drawing/2014/main" id="{BF06F44A-4A87-00CA-93C9-2BF8C97BA013}"/>
              </a:ext>
            </a:extLst>
          </p:cNvPr>
          <p:cNvSpPr/>
          <p:nvPr/>
        </p:nvSpPr>
        <p:spPr>
          <a:xfrm>
            <a:off x="13881910" y="8851031"/>
            <a:ext cx="1162692" cy="534261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solidFill>
                <a:schemeClr val="tx1"/>
              </a:solidFill>
            </a:endParaRPr>
          </a:p>
        </p:txBody>
      </p:sp>
      <p:sp>
        <p:nvSpPr>
          <p:cNvPr id="1162" name="テキスト ボックス 1161">
            <a:extLst>
              <a:ext uri="{FF2B5EF4-FFF2-40B4-BE49-F238E27FC236}">
                <a16:creationId xmlns:a16="http://schemas.microsoft.com/office/drawing/2014/main" id="{D8C92156-DD49-5DCC-E574-E544F9BD01A8}"/>
              </a:ext>
            </a:extLst>
          </p:cNvPr>
          <p:cNvSpPr txBox="1"/>
          <p:nvPr/>
        </p:nvSpPr>
        <p:spPr>
          <a:xfrm>
            <a:off x="13761828" y="8953825"/>
            <a:ext cx="1378587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kumimoji="1" lang="ja-JP" altLang="en-US" sz="1600" b="1" dirty="0"/>
              <a:t>ユーザー</a:t>
            </a:r>
            <a:r>
              <a:rPr kumimoji="1" lang="en-US" altLang="ja-JP" sz="1600" b="1" dirty="0"/>
              <a:t>B</a:t>
            </a:r>
          </a:p>
        </p:txBody>
      </p:sp>
      <p:sp>
        <p:nvSpPr>
          <p:cNvPr id="1163" name="テキスト ボックス 1162">
            <a:extLst>
              <a:ext uri="{FF2B5EF4-FFF2-40B4-BE49-F238E27FC236}">
                <a16:creationId xmlns:a16="http://schemas.microsoft.com/office/drawing/2014/main" id="{AA71C55C-6321-9345-4DA3-D52003D5000D}"/>
              </a:ext>
            </a:extLst>
          </p:cNvPr>
          <p:cNvSpPr txBox="1"/>
          <p:nvPr/>
        </p:nvSpPr>
        <p:spPr>
          <a:xfrm>
            <a:off x="13842146" y="7787137"/>
            <a:ext cx="20547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600" b="1" dirty="0">
                <a:ln w="0">
                  <a:noFill/>
                </a:ln>
                <a:solidFill>
                  <a:srgbClr val="FF0000"/>
                </a:solidFill>
              </a:rPr>
              <a:t>チーム</a:t>
            </a:r>
            <a:r>
              <a:rPr kumimoji="1" lang="en-US" altLang="ja-JP" sz="1600" b="1" dirty="0">
                <a:ln w="0">
                  <a:noFill/>
                </a:ln>
                <a:solidFill>
                  <a:srgbClr val="FF0000"/>
                </a:solidFill>
              </a:rPr>
              <a:t>A</a:t>
            </a:r>
            <a:endParaRPr kumimoji="1" lang="ja-JP" altLang="en-US" sz="1600" b="1" dirty="0">
              <a:ln w="0">
                <a:noFill/>
              </a:ln>
              <a:solidFill>
                <a:srgbClr val="FF0000"/>
              </a:solidFill>
            </a:endParaRPr>
          </a:p>
        </p:txBody>
      </p:sp>
      <p:cxnSp>
        <p:nvCxnSpPr>
          <p:cNvPr id="1050" name="コネクタ: 曲線 1049">
            <a:extLst>
              <a:ext uri="{FF2B5EF4-FFF2-40B4-BE49-F238E27FC236}">
                <a16:creationId xmlns:a16="http://schemas.microsoft.com/office/drawing/2014/main" id="{A3370ACC-122C-81B2-2ED0-504BB75D6CE9}"/>
              </a:ext>
            </a:extLst>
          </p:cNvPr>
          <p:cNvCxnSpPr>
            <a:cxnSpLocks/>
          </p:cNvCxnSpPr>
          <p:nvPr/>
        </p:nvCxnSpPr>
        <p:spPr>
          <a:xfrm rot="5400000">
            <a:off x="13047836" y="3770600"/>
            <a:ext cx="882189" cy="4439221"/>
          </a:xfrm>
          <a:prstGeom prst="curvedConnector2">
            <a:avLst/>
          </a:prstGeom>
          <a:ln w="38100">
            <a:solidFill>
              <a:srgbClr val="FF0000"/>
            </a:solidFill>
            <a:prstDash val="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702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7">
    <wetp:webextensionref xmlns:r="http://schemas.openxmlformats.org/officeDocument/2006/relationships" r:id="rId1"/>
  </wetp:taskpane>
  <wetp:taskpane dockstate="right" visibility="0" width="350" row="8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D6D1DE25-3FF8-4BB1-AA58-CBC51446816A}">
  <we:reference id="wa200000113" version="1.0.0.0" store="ja-JP" storeType="OMEX"/>
  <we:alternateReferences>
    <we:reference id="WA200000113" version="1.0.0.0" store="WA200000113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5954301C-1F3B-480E-93A5-DCECD7DBA964}">
  <we:reference id="wa200002388" version="1.0.0.3" store="ja-JP" storeType="OMEX"/>
  <we:alternateReferences>
    <we:reference id="WA200002388" version="1.0.0.3" store="WA200002388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2446</TotalTime>
  <Words>1568</Words>
  <Application>Microsoft Office PowerPoint</Application>
  <PresentationFormat>ユーザー設定</PresentationFormat>
  <Paragraphs>289</Paragraphs>
  <Slides>12</Slides>
  <Notes>10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7" baseType="lpstr">
      <vt:lpstr>UD丸ゴ_ラージ（N仕様） Bold</vt:lpstr>
      <vt:lpstr>游ゴシック</vt:lpstr>
      <vt:lpstr>Calibri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青　白　シンプル　営業資料　提案　プレゼンテーション</dc:title>
  <dc:creator>tomoyoshi ohno</dc:creator>
  <cp:lastModifiedBy>tomoyoshi ohno</cp:lastModifiedBy>
  <cp:revision>6</cp:revision>
  <dcterms:created xsi:type="dcterms:W3CDTF">2006-08-16T00:00:00Z</dcterms:created>
  <dcterms:modified xsi:type="dcterms:W3CDTF">2025-12-14T05:37:40Z</dcterms:modified>
  <dc:identifier>DAG7THX1-JU</dc:identifier>
</cp:coreProperties>
</file>

<file path=docProps/thumbnail.jpeg>
</file>